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9" r:id="rId3"/>
    <p:sldMasterId id="2147483688" r:id="rId4"/>
    <p:sldMasterId id="2147483709" r:id="rId5"/>
    <p:sldMasterId id="2147483713" r:id="rId6"/>
    <p:sldMasterId id="2147483715" r:id="rId7"/>
    <p:sldMasterId id="2147483736" r:id="rId8"/>
    <p:sldMasterId id="2147483738" r:id="rId9"/>
    <p:sldMasterId id="2147483758" r:id="rId10"/>
  </p:sldMasterIdLst>
  <p:notesMasterIdLst>
    <p:notesMasterId r:id="rId35"/>
  </p:notesMasterIdLst>
  <p:sldIdLst>
    <p:sldId id="287" r:id="rId11"/>
    <p:sldId id="288" r:id="rId12"/>
    <p:sldId id="310" r:id="rId13"/>
    <p:sldId id="259" r:id="rId14"/>
    <p:sldId id="260" r:id="rId15"/>
    <p:sldId id="261" r:id="rId16"/>
    <p:sldId id="262" r:id="rId17"/>
    <p:sldId id="301" r:id="rId18"/>
    <p:sldId id="264" r:id="rId19"/>
    <p:sldId id="304" r:id="rId20"/>
    <p:sldId id="305" r:id="rId21"/>
    <p:sldId id="307" r:id="rId22"/>
    <p:sldId id="306" r:id="rId23"/>
    <p:sldId id="308" r:id="rId24"/>
    <p:sldId id="265" r:id="rId25"/>
    <p:sldId id="266" r:id="rId26"/>
    <p:sldId id="296" r:id="rId27"/>
    <p:sldId id="267" r:id="rId28"/>
    <p:sldId id="294" r:id="rId29"/>
    <p:sldId id="268" r:id="rId30"/>
    <p:sldId id="289" r:id="rId31"/>
    <p:sldId id="290" r:id="rId32"/>
    <p:sldId id="302" r:id="rId33"/>
    <p:sldId id="309" r:id="rId34"/>
  </p:sldIdLst>
  <p:sldSz cx="12192000" cy="6858000"/>
  <p:notesSz cx="9874250" cy="6797675"/>
  <p:custDataLst>
    <p:tags r:id="rId36"/>
  </p:custDataLst>
  <p:defaultTextStyle/>
  <p:extLst>
    <p:ext uri="{521415D9-36F7-43E2-AB2F-B90AF26B5E84}">
      <p14:sectionLst xmlns:p14="http://schemas.microsoft.com/office/powerpoint/2010/main">
        <p14:section name="Раздел по умолчанию" id="{D69AC7C4-BE73-4B9F-AD2C-A4D9C8CB7642}">
          <p14:sldIdLst>
            <p14:sldId id="287"/>
            <p14:sldId id="288"/>
            <p14:sldId id="310"/>
            <p14:sldId id="259"/>
            <p14:sldId id="260"/>
            <p14:sldId id="261"/>
          </p14:sldIdLst>
        </p14:section>
        <p14:section name="Раздел без заголовка" id="{4917CEF8-0BA1-4BF7-BDF4-33B5A1AD741A}">
          <p14:sldIdLst>
            <p14:sldId id="262"/>
            <p14:sldId id="301"/>
            <p14:sldId id="264"/>
            <p14:sldId id="304"/>
            <p14:sldId id="305"/>
            <p14:sldId id="307"/>
            <p14:sldId id="306"/>
            <p14:sldId id="308"/>
            <p14:sldId id="265"/>
            <p14:sldId id="266"/>
            <p14:sldId id="296"/>
            <p14:sldId id="267"/>
            <p14:sldId id="294"/>
            <p14:sldId id="268"/>
            <p14:sldId id="289"/>
            <p14:sldId id="290"/>
            <p14:sldId id="302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5A89"/>
    <a:srgbClr val="382AA2"/>
    <a:srgbClr val="6551FB"/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76" autoAdjust="0"/>
  </p:normalViewPr>
  <p:slideViewPr>
    <p:cSldViewPr>
      <p:cViewPr>
        <p:scale>
          <a:sx n="80" d="100"/>
          <a:sy n="80" d="100"/>
        </p:scale>
        <p:origin x="-786" y="-1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222222222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3333333333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11444444444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51902747825311"/>
          <c:y val="8.8821781892648041E-2"/>
          <c:w val="0.86360004829038617"/>
          <c:h val="0.755485893416927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16A05"/>
            </a:solidFill>
            <a:ln w="1091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1626536461477239E-4"/>
                  <c:y val="1.3866744917754846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</a:rPr>
                      <a:t>97</a:t>
                    </a:r>
                    <a:r>
                      <a:rPr lang="ru-RU" sz="2400" b="1" dirty="0" smtClean="0">
                        <a:solidFill>
                          <a:srgbClr val="000099"/>
                        </a:solidFill>
                      </a:rPr>
                      <a:t>,7</a:t>
                    </a:r>
                    <a:endParaRPr lang="ru-RU" sz="2400" b="1" dirty="0">
                      <a:solidFill>
                        <a:srgbClr val="000099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89377009304842E-3"/>
                  <c:y val="1.7893415496975922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</a:rPr>
                      <a:t>97,</a:t>
                    </a:r>
                    <a:r>
                      <a:rPr lang="ru-RU" sz="2400" b="1" dirty="0" smtClean="0">
                        <a:solidFill>
                          <a:srgbClr val="000099"/>
                        </a:solidFill>
                      </a:rPr>
                      <a:t>2</a:t>
                    </a:r>
                    <a:endParaRPr lang="ru-RU" sz="2400" b="1" dirty="0">
                      <a:solidFill>
                        <a:srgbClr val="000099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61610037246196E-3"/>
                  <c:y val="1.9164995679887839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</a:rPr>
                      <a:t>94</a:t>
                    </a:r>
                    <a:r>
                      <a:rPr lang="ru-RU" sz="2400" b="1" dirty="0" smtClean="0">
                        <a:solidFill>
                          <a:srgbClr val="000099"/>
                        </a:solidFill>
                      </a:rPr>
                      <a:t>,6</a:t>
                    </a:r>
                    <a:endParaRPr lang="ru-RU" sz="2400" b="1" dirty="0">
                      <a:solidFill>
                        <a:srgbClr val="000099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754340697736928E-3"/>
                  <c:y val="1.6573179783720839E-2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</a:rPr>
                      <a:t>108</a:t>
                    </a:r>
                    <a:r>
                      <a:rPr lang="ru-RU" sz="2400" b="1" dirty="0" smtClean="0">
                        <a:solidFill>
                          <a:srgbClr val="000099"/>
                        </a:solidFill>
                      </a:rPr>
                      <a:t>,5</a:t>
                    </a:r>
                    <a:endParaRPr lang="ru-RU" sz="2400" b="1" dirty="0">
                      <a:solidFill>
                        <a:srgbClr val="000099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186754125921654E-4"/>
                  <c:y val="1.8724833308879868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0099"/>
                        </a:solidFill>
                      </a:rPr>
                      <a:t>91</a:t>
                    </a:r>
                    <a:r>
                      <a:rPr lang="ru-RU" sz="2400" b="1" dirty="0" smtClean="0">
                        <a:solidFill>
                          <a:srgbClr val="000099"/>
                        </a:solidFill>
                      </a:rPr>
                      <a:t>,7</a:t>
                    </a:r>
                    <a:endParaRPr lang="ru-RU" sz="2400" b="1" dirty="0">
                      <a:solidFill>
                        <a:srgbClr val="000099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91666666666666663"/>
                  <c:y val="0.37931034482758619"/>
                </c:manualLayout>
              </c:layout>
              <c:tx>
                <c:rich>
                  <a:bodyPr/>
                  <a:lstStyle/>
                  <a:p>
                    <a:r>
                      <a:rPr sz="775"/>
                      <a:t>3447,5</a:t>
                    </a:r>
                    <a:endParaRPr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1834">
                <a:noFill/>
              </a:ln>
            </c:spPr>
            <c:txPr>
              <a:bodyPr/>
              <a:lstStyle/>
              <a:p>
                <a:pPr>
                  <a:defRPr sz="7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5"/>
                <c:pt idx="0">
                  <c:v>97.7</c:v>
                </c:pt>
                <c:pt idx="1">
                  <c:v>97.2</c:v>
                </c:pt>
                <c:pt idx="2">
                  <c:v>94.6</c:v>
                </c:pt>
                <c:pt idx="3">
                  <c:v>108.5</c:v>
                </c:pt>
                <c:pt idx="4">
                  <c:v>91.7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FF00"/>
            </a:solidFill>
            <a:ln w="1091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111859314008236E-3"/>
                  <c:y val="9.921814121060954E-2"/>
                </c:manualLayout>
              </c:layout>
              <c:tx>
                <c:rich>
                  <a:bodyPr/>
                  <a:lstStyle/>
                  <a:p>
                    <a:pPr>
                      <a:defRPr sz="774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1342,8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93932402402E-2"/>
                  <c:y val="0.10873901631861235"/>
                </c:manualLayout>
              </c:layout>
              <c:tx>
                <c:rich>
                  <a:bodyPr/>
                  <a:lstStyle/>
                  <a:p>
                    <a:pPr>
                      <a:defRPr sz="774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4134,8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64158696517279E-2"/>
                  <c:y val="0.11012601685658858"/>
                </c:manualLayout>
              </c:layout>
              <c:tx>
                <c:rich>
                  <a:bodyPr/>
                  <a:lstStyle/>
                  <a:p>
                    <a:pPr>
                      <a:defRPr sz="774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6752,1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631271602123816E-3"/>
                  <c:y val="0.10590958738853296"/>
                </c:manualLayout>
              </c:layout>
              <c:tx>
                <c:rich>
                  <a:bodyPr/>
                  <a:lstStyle/>
                  <a:p>
                    <a:pPr>
                      <a:defRPr sz="774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3475,3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04968991312201E-2"/>
                  <c:y val="0.10664058297060694"/>
                </c:manualLayout>
              </c:layout>
              <c:tx>
                <c:rich>
                  <a:bodyPr/>
                  <a:lstStyle/>
                  <a:p>
                    <a:pPr>
                      <a:defRPr sz="774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3594,2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97222222222222221"/>
                  <c:y val="0.46394984326018807"/>
                </c:manualLayout>
              </c:layout>
              <c:tx>
                <c:rich>
                  <a:bodyPr/>
                  <a:lstStyle/>
                  <a:p>
                    <a:pPr>
                      <a:defRPr sz="707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t>3339,6</a:t>
                    </a:r>
                  </a:p>
                </c:rich>
              </c:tx>
              <c:spPr>
                <a:solidFill>
                  <a:srgbClr val="FFFFFF"/>
                </a:solidFill>
                <a:ln w="10916">
                  <a:solidFill>
                    <a:srgbClr val="000000"/>
                  </a:solidFill>
                  <a:prstDash val="solid"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10916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7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90656"/>
        <c:axId val="31600640"/>
      </c:barChart>
      <c:catAx>
        <c:axId val="3159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99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60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600640"/>
        <c:scaling>
          <c:orientation val="minMax"/>
          <c:max val="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99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590656"/>
        <c:crosses val="autoZero"/>
        <c:crossBetween val="between"/>
        <c:majorUnit val="20"/>
      </c:valAx>
      <c:spPr>
        <a:solidFill>
          <a:srgbClr val="FFFFFF"/>
        </a:solidFill>
        <a:ln w="10916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0"/>
              <c:layout>
                <c:manualLayout>
                  <c:x val="0.10990328383966089"/>
                  <c:y val="-0.11024072645276849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52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9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1-49F5-B77E-BDD6BF2703C9}"/>
                </c:ext>
              </c:extLst>
            </c:dLbl>
            <c:dLbl>
              <c:idx val="1"/>
              <c:layout>
                <c:manualLayout>
                  <c:x val="-0.10414893758128617"/>
                  <c:y val="8.9469077091690483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28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1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1-49F5-B77E-BDD6BF2703C9}"/>
                </c:ext>
              </c:extLst>
            </c:dLbl>
            <c:dLbl>
              <c:idx val="2"/>
              <c:layout>
                <c:manualLayout>
                  <c:x val="-0.19562578231952635"/>
                  <c:y val="-2.3319293840312862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19</a:t>
                    </a:r>
                    <a:r>
                      <a:rPr lang="ru-RU" sz="36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0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1-49F5-B77E-BDD6BF2703C9}"/>
                </c:ext>
              </c:extLst>
            </c:dLbl>
            <c:dLbl>
              <c:idx val="3"/>
              <c:layout>
                <c:manualLayout>
                  <c:x val="-8.3346061307778843E-2"/>
                  <c:y val="1.989740036949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1-49F5-B77E-BDD6BF2703C9}"/>
                </c:ext>
              </c:extLst>
            </c:dLbl>
            <c:dLbl>
              <c:idx val="4"/>
              <c:layout>
                <c:manualLayout>
                  <c:x val="-8.2645612133454865E-2"/>
                  <c:y val="2.0520750857746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361473745285753"/>
                      <c:h val="7.459883874373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81-49F5-B77E-BDD6BF2703C9}"/>
                </c:ext>
              </c:extLst>
            </c:dLbl>
            <c:dLbl>
              <c:idx val="5"/>
              <c:layout>
                <c:manualLayout>
                  <c:x val="-7.6720397879218361E-2"/>
                  <c:y val="-1.256927949326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81-49F5-B77E-BDD6BF2703C9}"/>
                </c:ext>
              </c:extLst>
            </c:dLbl>
            <c:dLbl>
              <c:idx val="6"/>
              <c:layout>
                <c:manualLayout>
                  <c:x val="-0.11252350569474212"/>
                  <c:y val="-5.027711797307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81-49F5-B77E-BDD6BF27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1) строительство</c:v>
                </c:pt>
                <c:pt idx="1">
                  <c:v> 2) приобретение основных средств</c:v>
                </c:pt>
                <c:pt idx="2">
                  <c:v> 3) реконструкция (включая расширение и модернизацию)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0.52900000000000003</c:v>
                </c:pt>
                <c:pt idx="1">
                  <c:v>0.28100000000000003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1-49F5-B77E-BDD6BF2703C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1-49F5-B77E-BDD6BF2703C9}"/>
              </c:ext>
            </c:extLst>
          </c:dPt>
          <c:dPt>
            <c:idx val="2"/>
            <c:bubble3D val="0"/>
            <c:spPr>
              <a:solidFill>
                <a:srgbClr val="E1002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81-49F5-B77E-BDD6BF2703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81-49F5-B77E-BDD6BF2703C9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81-49F5-B77E-BDD6BF2703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81-49F5-B77E-BDD6BF2703C9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281-49F5-B77E-BDD6BF2703C9}"/>
              </c:ext>
            </c:extLst>
          </c:dPt>
          <c:dLbls>
            <c:dLbl>
              <c:idx val="0"/>
              <c:layout>
                <c:manualLayout>
                  <c:x val="8.7738291124438803E-2"/>
                  <c:y val="-0.2072574727384740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43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8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37418055110761E-2"/>
                  <c:y val="6.3788268672472948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19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9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1-49F5-B77E-BDD6BF2703C9}"/>
                </c:ext>
              </c:extLst>
            </c:dLbl>
            <c:dLbl>
              <c:idx val="2"/>
              <c:layout>
                <c:manualLayout>
                  <c:x val="-7.3718238229360841E-2"/>
                  <c:y val="4.2309646344681817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7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9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1-49F5-B77E-BDD6BF2703C9}"/>
                </c:ext>
              </c:extLst>
            </c:dLbl>
            <c:dLbl>
              <c:idx val="3"/>
              <c:layout>
                <c:manualLayout>
                  <c:x val="-8.3346061307778843E-2"/>
                  <c:y val="1.9897400369490632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4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9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645612133454865E-2"/>
                  <c:y val="2.05207508577460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3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5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361473745285753"/>
                      <c:h val="7.459883874373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281-49F5-B77E-BDD6BF2703C9}"/>
                </c:ext>
              </c:extLst>
            </c:dLbl>
            <c:dLbl>
              <c:idx val="5"/>
              <c:layout>
                <c:manualLayout>
                  <c:x val="-9.2235864843110249E-2"/>
                  <c:y val="-1.8276130600088345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2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7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252350569474212"/>
                  <c:y val="-5.0277117973079967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rgbClr val="382AA2"/>
                        </a:solidFill>
                      </a:rPr>
                      <a:t>17</a:t>
                    </a:r>
                    <a:r>
                      <a:rPr lang="ru-RU" sz="3200" dirty="0" smtClean="0">
                        <a:solidFill>
                          <a:srgbClr val="382AA2"/>
                        </a:solidFill>
                      </a:rPr>
                      <a:t>,</a:t>
                    </a:r>
                    <a:r>
                      <a:rPr lang="en-US" sz="2400" dirty="0" smtClean="0">
                        <a:solidFill>
                          <a:srgbClr val="382AA2"/>
                        </a:solidFill>
                      </a:rPr>
                      <a:t>3</a:t>
                    </a:r>
                    <a:r>
                      <a:rPr lang="en-US" sz="2400" dirty="0">
                        <a:solidFill>
                          <a:srgbClr val="382AA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 1) обрабатывающие производства</c:v>
                </c:pt>
                <c:pt idx="1">
                  <c:v> 2) добыча полезных ископаемых</c:v>
                </c:pt>
                <c:pt idx="2">
                  <c:v> 3) транспортировка и хранение</c:v>
                </c:pt>
                <c:pt idx="3">
                  <c:v> 4) обеспечение электрической энергией, газом и паром; кондиционирование воздуха</c:v>
                </c:pt>
                <c:pt idx="4">
                  <c:v> 5) строительство</c:v>
                </c:pt>
                <c:pt idx="5">
                  <c:v> 6) деятельность по операциям с недвижимым имуществом</c:v>
                </c:pt>
                <c:pt idx="6">
                  <c:v> 7) 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0.438</c:v>
                </c:pt>
                <c:pt idx="1">
                  <c:v>0.19900000000000001</c:v>
                </c:pt>
                <c:pt idx="2">
                  <c:v>7.9000000000000001E-2</c:v>
                </c:pt>
                <c:pt idx="3">
                  <c:v>4.9000000000000002E-2</c:v>
                </c:pt>
                <c:pt idx="4">
                  <c:v>3.5000000000000003E-2</c:v>
                </c:pt>
                <c:pt idx="5">
                  <c:v>2.7E-2</c:v>
                </c:pt>
                <c:pt idx="6">
                  <c:v>0.17299999999999999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81-49F5-B77E-BDD6BF27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   </a:t>
            </a:r>
          </a:p>
        </c:rich>
      </c:tx>
      <c:layout>
        <c:manualLayout>
          <c:xMode val="edge"/>
          <c:yMode val="edge"/>
          <c:x val="0.49411763327976954"/>
          <c:y val="2.06182212543801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54837158137701E-2"/>
          <c:y val="5.7627552087934568E-2"/>
          <c:w val="0.86567233757404938"/>
          <c:h val="0.70276495726495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solidFill>
              <a:srgbClr val="00B050"/>
            </a:solidFill>
            <a:effectLst/>
          </c:spPr>
          <c:invertIfNegative val="0"/>
          <c:dLbls>
            <c:dLbl>
              <c:idx val="0"/>
              <c:layout>
                <c:manualLayout>
                  <c:x val="4.3149873370625829E-3"/>
                  <c:y val="-9.7055555555555558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44572,9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207051343941638E-3"/>
                  <c:y val="-6.9089743589743589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58100,4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00976693439201E-3"/>
                  <c:y val="-2.1305951620912292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71570,5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21985815602835E-3"/>
                  <c:y val="6.112224448897796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104129,1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487249208693431E-5"/>
                  <c:y val="1.8767160900604065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43264,6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B050"/>
                        </a:solidFill>
                        <a:latin typeface="+mn-lt"/>
                      </a:rPr>
                      <a:t>55665,7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539184952978136E-2"/>
                  <c:y val="-3.59636113446983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86867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078369905956202E-2"/>
                  <c:y val="-4.3149946062566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258098223615442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527690700104496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527690700104496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977011494252866E-2"/>
                  <c:y val="-4.7464940668824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B050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Sheet1!$A$16:$B$22</c:f>
              <c:strCache>
                <c:ptCount val="7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  <c:pt idx="4">
                  <c:v>1 КВАРТАЛ</c:v>
                </c:pt>
                <c:pt idx="5">
                  <c:v>2 КВАРТАЛ</c:v>
                </c:pt>
                <c:pt idx="6">
                  <c:v>3 КВАРТАЛ</c:v>
                </c:pt>
              </c:strCache>
            </c:strRef>
          </c:cat>
          <c:val>
            <c:numRef>
              <c:f>Sheet1!$C$16:$C$22</c:f>
              <c:numCache>
                <c:formatCode>General</c:formatCode>
                <c:ptCount val="7"/>
                <c:pt idx="0">
                  <c:v>44572.9</c:v>
                </c:pt>
                <c:pt idx="1">
                  <c:v>58100.4</c:v>
                </c:pt>
                <c:pt idx="2">
                  <c:v>71570.5</c:v>
                </c:pt>
                <c:pt idx="3" formatCode="0.0">
                  <c:v>104129.1</c:v>
                </c:pt>
                <c:pt idx="4">
                  <c:v>43264.6</c:v>
                </c:pt>
                <c:pt idx="5">
                  <c:v>55665.7</c:v>
                </c:pt>
                <c:pt idx="6" formatCode="0.0">
                  <c:v>86867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17952"/>
        <c:axId val="143077376"/>
      </c:barChart>
      <c:catAx>
        <c:axId val="1435179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43077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077376"/>
        <c:scaling>
          <c:orientation val="minMax"/>
          <c:max val="120000"/>
        </c:scaling>
        <c:delete val="1"/>
        <c:axPos val="l"/>
        <c:numFmt formatCode="General" sourceLinked="1"/>
        <c:majorTickMark val="cross"/>
        <c:minorTickMark val="none"/>
        <c:tickLblPos val="nextTo"/>
        <c:crossAx val="143517952"/>
        <c:crosses val="autoZero"/>
        <c:crossBetween val="between"/>
        <c:majorUnit val="20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0.41472</cdr:x>
      <cdr:y>0.39159</cdr:y>
    </cdr:from>
    <cdr:to>
      <cdr:x>0.57431</cdr:x>
      <cdr:y>0.59704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376264" y="1742888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0.40216</cdr:x>
      <cdr:y>0.33907</cdr:y>
    </cdr:from>
    <cdr:to>
      <cdr:x>0.59521</cdr:x>
      <cdr:y>0.59959</cdr:y>
    </cdr:to>
    <cdr:sp macro="" textlink="">
      <cdr:nvSpPr>
        <cdr:cNvPr id="7" name="object 2"/>
        <cdr:cNvSpPr/>
      </cdr:nvSpPr>
      <cdr:spPr>
        <a:xfrm xmlns:a="http://schemas.openxmlformats.org/drawingml/2006/main">
          <a:off x="2304256" y="1509117"/>
          <a:ext cx="1106170" cy="1159509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stretch>
            <a:fillRect/>
          </a:stretch>
        </a:blip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0.41472</cdr:x>
      <cdr:y>0.39159</cdr:y>
    </cdr:from>
    <cdr:to>
      <cdr:x>0.57431</cdr:x>
      <cdr:y>0.59704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376264" y="1742888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0.40216</cdr:x>
      <cdr:y>0.33907</cdr:y>
    </cdr:from>
    <cdr:to>
      <cdr:x>0.59521</cdr:x>
      <cdr:y>0.59959</cdr:y>
    </cdr:to>
    <cdr:sp macro="" textlink="">
      <cdr:nvSpPr>
        <cdr:cNvPr id="7" name="object 2"/>
        <cdr:cNvSpPr/>
      </cdr:nvSpPr>
      <cdr:spPr>
        <a:xfrm xmlns:a="http://schemas.openxmlformats.org/drawingml/2006/main">
          <a:off x="2304256" y="1509117"/>
          <a:ext cx="1106170" cy="1159509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stretch>
            <a:fillRect/>
          </a:stretch>
        </a:blip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0.60122</cdr:x>
      <cdr:y>0.83501</cdr:y>
    </cdr:from>
    <cdr:to>
      <cdr:x>0.95032</cdr:x>
      <cdr:y>0.90377</cdr:y>
    </cdr:to>
    <cdr:sp macro="" textlink="">
      <cdr:nvSpPr>
        <cdr:cNvPr id="6" name="Левая фигурная скобка 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F7FB674C-0550-43DC-ABBE-DD9193CB4A0D}"/>
            </a:ext>
          </a:extLst>
        </cdr:cNvPr>
        <cdr:cNvSpPr/>
      </cdr:nvSpPr>
      <cdr:spPr>
        <a:xfrm xmlns:a="http://schemas.openxmlformats.org/drawingml/2006/main" rot="16200000">
          <a:off x="6415141" y="2262890"/>
          <a:ext cx="295779" cy="2953355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rgbClr val="E0002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0.09213</cdr:x>
      <cdr:y>0.83748</cdr:y>
    </cdr:from>
    <cdr:to>
      <cdr:x>0.59368</cdr:x>
      <cdr:y>0.89107</cdr:y>
    </cdr:to>
    <cdr:sp macro="" textlink="">
      <cdr:nvSpPr>
        <cdr:cNvPr id="7" name="Левая фигурная скобка 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F7FB674C-0550-43DC-ABBE-DD9193CB4A0D}"/>
            </a:ext>
          </a:extLst>
        </cdr:cNvPr>
        <cdr:cNvSpPr/>
      </cdr:nvSpPr>
      <cdr:spPr>
        <a:xfrm xmlns:a="http://schemas.openxmlformats.org/drawingml/2006/main" rot="16200000">
          <a:off x="2785728" y="1596003"/>
          <a:ext cx="230520" cy="4243135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rgbClr val="7F7F7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7F7F7F"/>
            </a:solidFill>
          </a:endParaRPr>
        </a:p>
        <a:p xmlns:a="http://schemas.openxmlformats.org/drawingml/2006/main">
          <a:pPr algn="ctr"/>
          <a:endParaRPr lang="ru-RU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0.29309</cdr:x>
      <cdr:y>0.90369</cdr:y>
    </cdr:from>
    <cdr:to>
      <cdr:x>0.39261</cdr:x>
      <cdr:y>0.99527</cdr:y>
    </cdr:to>
    <cdr:sp macro="" textlink="">
      <cdr:nvSpPr>
        <cdr:cNvPr id="8" name="Прямоугольник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1B49EA5-468D-47ED-896D-561C8F4FE9D0}"/>
            </a:ext>
          </a:extLst>
        </cdr:cNvPr>
        <cdr:cNvSpPr/>
      </cdr:nvSpPr>
      <cdr:spPr>
        <a:xfrm xmlns:a="http://schemas.openxmlformats.org/drawingml/2006/main">
          <a:off x="2479580" y="3887127"/>
          <a:ext cx="841939" cy="393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0.67049</cdr:x>
      <cdr:y>0.90225</cdr:y>
    </cdr:from>
    <cdr:to>
      <cdr:x>0.87052</cdr:x>
      <cdr:y>0.99527</cdr:y>
    </cdr:to>
    <cdr:sp macro="" textlink="">
      <cdr:nvSpPr>
        <cdr:cNvPr id="10" name="Прямоугольник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C5809A8C-FA34-4CFF-9584-5F3E1FC12DE1}"/>
            </a:ext>
          </a:extLst>
        </cdr:cNvPr>
        <cdr:cNvSpPr/>
      </cdr:nvSpPr>
      <cdr:spPr>
        <a:xfrm xmlns:a="http://schemas.openxmlformats.org/drawingml/2006/main">
          <a:off x="5672385" y="3880938"/>
          <a:ext cx="1692183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2000" b="1" dirty="0">
            <a:solidFill>
              <a:srgbClr val="E1002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0.04684</cdr:x>
      <cdr:y>0.15232</cdr:y>
    </cdr:from>
    <cdr:to>
      <cdr:x>1</cdr:x>
      <cdr:y>0.24474</cdr:y>
    </cdr:to>
    <cdr:sp macro="" textlink="">
      <cdr:nvSpPr>
        <cdr:cNvPr id="9" name="object 12"/>
        <cdr:cNvSpPr txBox="1"/>
      </cdr:nvSpPr>
      <cdr:spPr>
        <a:xfrm xmlns:a="http://schemas.openxmlformats.org/drawingml/2006/main">
          <a:off x="396269" y="655184"/>
          <a:ext cx="8063731" cy="397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ts val="3128"/>
            </a:lnSpc>
            <a:spcBef>
              <a:spcPct val="0"/>
            </a:spcBef>
            <a:spcAft>
              <a:spcPct val="0"/>
            </a:spcAft>
          </a:pPr>
          <a:endParaRPr sz="2800" b="1" dirty="0">
            <a:solidFill>
              <a:srgbClr val="334285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21365B02-58F8-48F0-9425-79C6641752CA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8"/>
            <a:ext cx="4278842" cy="339884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ED6C9B76-62D0-45AE-8DB3-9B36410A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5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5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69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официальной статистической методологией определения инвестиций в основной капитал на региональном уровне, утвержденной приказом Росстата от 18.09.2014 № 569 </a:t>
            </a: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Принимается</a:t>
            </a:r>
            <a:r>
              <a:rPr lang="ru-RU" sz="900" b="1" spc="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гипотеза</a:t>
            </a:r>
            <a:r>
              <a:rPr lang="ru-RU" sz="900" b="1" spc="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о</a:t>
            </a:r>
          </a:p>
          <a:p>
            <a:pPr>
              <a:lnSpc>
                <a:spcPts val="1369"/>
              </a:lnSpc>
              <a:spcBef>
                <a:spcPts val="49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сохранении</a:t>
            </a:r>
            <a:r>
              <a:rPr lang="ru-RU" sz="900" b="1" spc="-3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годовой</a:t>
            </a:r>
            <a:r>
              <a:rPr lang="ru-RU" sz="9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900" b="1" dirty="0">
                <a:solidFill>
                  <a:srgbClr val="334285"/>
                </a:solidFill>
                <a:latin typeface="Arial"/>
                <a:cs typeface="Arial"/>
              </a:rPr>
              <a:t>структуры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4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9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5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9B76-62D0-45AE-8DB3-9B36410A9DF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889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530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4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71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5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974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6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549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89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279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10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2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149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610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 panose="020B0604020202020204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 panose="020B0604020202020204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2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3747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6422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276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1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8973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4033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0541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72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3951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77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5646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5501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25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27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280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4740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 panose="020B0604020202020204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 panose="020B0604020202020204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 panose="020B0604020202020204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09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345866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0034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46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954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7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6628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06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39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121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83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14654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447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 panose="020B0604020202020204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9176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895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216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293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91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364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8461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19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050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9457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4500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91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6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5578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39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48797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7793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678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03505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75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63597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 panose="020B060402020202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196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721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02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ctr" rtl="0"/>
            <a:r>
              <a:rPr lang="ru-RU" sz="1000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409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ФЕДЕРАЛЬНАЯ СЛУЖБА</a:t>
            </a:r>
          </a:p>
          <a:p>
            <a:pPr algn="l" rtl="0"/>
            <a:r>
              <a:rPr lang="ru-RU" sz="1400" b="1" kern="12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27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2543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sz="2111"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7286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7291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 rtl="0">
              <a:lnSpc>
                <a:spcPct val="114799"/>
              </a:lnSpc>
              <a:spcBef>
                <a:spcPts val="100"/>
              </a:spcBef>
            </a:pP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kern="1200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kern="12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kern="1200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73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487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8443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76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845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6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8600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79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75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Arial"/>
              </a:rPr>
              <a:t> </a:t>
            </a:r>
            <a:endParaRPr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635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60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64642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966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7340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highlight>
                <a:srgbClr val="345074"/>
              </a:highlight>
              <a:latin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500" b="1" kern="1200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algn="l" rtl="0"/>
            <a:endParaRPr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121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99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9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1B81EEA-DF2A-1C47-9781-44818CAE4220}" type="slidenum">
              <a:rPr lang="ru-RU" kern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rtl="0"/>
              <a:t>‹#›</a:t>
            </a:fld>
            <a:endParaRPr lang="ru-RU" kern="12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rosstat.gov.ru/" TargetMode="Externa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7.jpeg"/><Relationship Id="rId7" Type="http://schemas.openxmlformats.org/officeDocument/2006/relationships/image" Target="../media/image1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9.jpeg"/><Relationship Id="rId10" Type="http://schemas.openxmlformats.org/officeDocument/2006/relationships/image" Target="../media/image3.png"/><Relationship Id="rId4" Type="http://schemas.openxmlformats.org/officeDocument/2006/relationships/image" Target="../media/image48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3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ed@primstat.ru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.png"/><Relationship Id="rId5" Type="http://schemas.openxmlformats.org/officeDocument/2006/relationships/image" Target="../media/image30.jpeg"/><Relationship Id="rId10" Type="http://schemas.openxmlformats.org/officeDocument/2006/relationships/image" Target="../media/image16.jpeg"/><Relationship Id="rId4" Type="http://schemas.openxmlformats.org/officeDocument/2006/relationships/image" Target="../media/image2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jpeg"/><Relationship Id="rId7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7.jpeg"/><Relationship Id="rId7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9.jpeg"/><Relationship Id="rId11" Type="http://schemas.openxmlformats.org/officeDocument/2006/relationships/image" Target="../media/image3.png"/><Relationship Id="rId5" Type="http://schemas.openxmlformats.org/officeDocument/2006/relationships/image" Target="../media/image38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38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500" y="3772015"/>
            <a:ext cx="6958361" cy="1200329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 </a:t>
            </a:r>
            <a:r>
              <a:rPr lang="ru-RU" sz="2400" dirty="0"/>
              <a:t>порядке формирования </a:t>
            </a:r>
            <a:r>
              <a:rPr lang="ru-RU" sz="2400" dirty="0" smtClean="0"/>
              <a:t>и </a:t>
            </a:r>
            <a:r>
              <a:rPr lang="ru-RU" sz="2400" dirty="0"/>
              <a:t>публикаций показателей </a:t>
            </a:r>
            <a:r>
              <a:rPr lang="ru-RU" sz="2400" dirty="0" smtClean="0"/>
              <a:t>по </a:t>
            </a:r>
            <a:r>
              <a:rPr lang="ru-RU" sz="2400" dirty="0"/>
              <a:t>статистике инвестиций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основной капитал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6746" y="5685756"/>
            <a:ext cx="608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600" kern="1200" dirty="0">
                <a:solidFill>
                  <a:prstClr val="black"/>
                </a:solidFill>
                <a:latin typeface="Arial"/>
              </a:rPr>
              <a:t>Николайчук Лариса Петровна </a:t>
            </a:r>
          </a:p>
          <a:p>
            <a:pPr algn="l" rtl="0"/>
            <a:r>
              <a:rPr lang="ru-RU" sz="1600" kern="1200" dirty="0">
                <a:solidFill>
                  <a:prstClr val="black"/>
                </a:solidFill>
                <a:latin typeface="Arial"/>
              </a:rPr>
              <a:t>Заместитель начальника Отдела статистики строительства, инвестиций и жилищно-коммунального хозяйства </a:t>
            </a:r>
            <a:r>
              <a:rPr lang="ru-RU" sz="1600" kern="1200" dirty="0" err="1">
                <a:solidFill>
                  <a:prstClr val="black"/>
                </a:solidFill>
                <a:latin typeface="Arial"/>
              </a:rPr>
              <a:t>Пермьстата</a:t>
            </a:r>
            <a:endParaRPr lang="ru-RU" sz="1600"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6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"/>
          <p:cNvSpPr/>
          <p:nvPr/>
        </p:nvSpPr>
        <p:spPr>
          <a:xfrm>
            <a:off x="1393253" y="1772816"/>
            <a:ext cx="9932791" cy="9618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882"/>
              </a:lnSpc>
              <a:spcBef>
                <a:spcPts val="145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физического объема инвестиций в основной капитал 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l">
              <a:lnSpc>
                <a:spcPts val="2682"/>
              </a:lnSpc>
              <a:spcBef>
                <a:spcPts val="155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относительный показатель, характеризующий изменение объема капитальных вложений в текущем периоде по сравнению с базовым</a:t>
            </a:r>
            <a:endParaRPr 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458"/>
            <a:ext cx="219595" cy="73837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21270" y="590747"/>
            <a:ext cx="1083666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Расчет индекса физического объема </a:t>
            </a:r>
          </a:p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Arial"/>
                <a:cs typeface="Arial"/>
              </a:rPr>
              <a:t>инвестиций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 в основной 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36959" y="6428689"/>
            <a:ext cx="2654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10</a:t>
            </a:r>
          </a:p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602" y="4826304"/>
            <a:ext cx="1187173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ts val="1882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406798" y="544660"/>
            <a:ext cx="894297" cy="9955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09835" y="2836093"/>
            <a:ext cx="745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сопоставимых цен принимаются среднегодовые цены предыдущего года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Информационной</a:t>
            </a:r>
            <a:r>
              <a:rPr kumimoji="0" lang="ru-RU" sz="1800" b="0" i="0" u="none" strike="noStrike" kern="0" cap="none" spc="-65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базой</a:t>
            </a:r>
            <a:r>
              <a:rPr kumimoji="0" lang="ru-RU" sz="1800" b="0" i="0" u="none" strike="noStrike" kern="0" cap="none" spc="-6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kumimoji="0" lang="ru-RU" sz="1800" b="0" i="0" u="none" strike="noStrike" kern="0" cap="none" spc="-28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расчетов</a:t>
            </a:r>
            <a:r>
              <a:rPr kumimoji="0" lang="ru-RU" sz="1800" b="0" i="0" u="none" strike="noStrike" kern="0" cap="none" spc="-49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являются: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46" y="4221088"/>
            <a:ext cx="7409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550" lvl="2" indent="-285750" algn="l">
              <a:spcAft>
                <a:spcPts val="0"/>
              </a:spcAft>
              <a:buSzPts val="1800"/>
              <a:buFont typeface="Wingdings" panose="05000000000000000000" pitchFamily="2" charset="2"/>
              <a:buChar char="q"/>
              <a:tabLst>
                <a:tab pos="1337310" algn="l"/>
                <a:tab pos="1337945" algn="l"/>
              </a:tabLst>
            </a:pP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форма</a:t>
            </a:r>
            <a:r>
              <a:rPr lang="ru-RU" sz="1800" spc="-10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федерального</a:t>
            </a:r>
            <a:r>
              <a:rPr lang="ru-RU" sz="1800" spc="-9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статистического</a:t>
            </a:r>
            <a:r>
              <a:rPr lang="ru-RU" sz="1800" spc="-7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наблюдения</a:t>
            </a:r>
            <a:r>
              <a:rPr lang="ru-RU" sz="1800" spc="-5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№</a:t>
            </a:r>
            <a:r>
              <a:rPr lang="ru-RU" sz="1800" spc="-9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П-2</a:t>
            </a:r>
            <a:r>
              <a:rPr lang="ru-RU" sz="1800" spc="-7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«Сведения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</a:t>
            </a:r>
            <a:r>
              <a:rPr lang="ru-RU" sz="1800" spc="-55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инвестициях</a:t>
            </a:r>
            <a:r>
              <a:rPr lang="ru-RU" sz="1800" spc="-15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</a:t>
            </a:r>
            <a:r>
              <a:rPr lang="ru-RU" sz="1800" spc="-4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нефинансовые</a:t>
            </a:r>
            <a:r>
              <a:rPr lang="ru-RU" sz="1800" spc="-1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активы»,</a:t>
            </a: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6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1550" lvl="2" indent="-285750">
              <a:spcAft>
                <a:spcPts val="0"/>
              </a:spcAft>
              <a:buSzPts val="1800"/>
              <a:buFont typeface="Wingdings" panose="05000000000000000000" pitchFamily="2" charset="2"/>
              <a:buChar char="q"/>
              <a:tabLst>
                <a:tab pos="1279525" algn="l"/>
              </a:tabLst>
            </a:pP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форма</a:t>
            </a:r>
            <a:r>
              <a:rPr lang="ru-RU" sz="1800" spc="-9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федерального</a:t>
            </a:r>
            <a:r>
              <a:rPr lang="ru-RU" sz="1800" spc="-5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статистического</a:t>
            </a:r>
            <a:r>
              <a:rPr lang="ru-RU" sz="1800" spc="-7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наблюдения</a:t>
            </a:r>
            <a:r>
              <a:rPr lang="ru-RU" sz="1800" spc="-1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№</a:t>
            </a:r>
            <a:r>
              <a:rPr lang="ru-RU" sz="1800" spc="-7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П-2</a:t>
            </a:r>
            <a:r>
              <a:rPr lang="ru-RU" sz="1800" spc="-65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(</a:t>
            </a:r>
            <a:r>
              <a:rPr lang="ru-RU" sz="1800" dirty="0" err="1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инвест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)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«Сведения</a:t>
            </a:r>
            <a:r>
              <a:rPr lang="ru-RU" sz="1800" spc="35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</a:t>
            </a:r>
            <a:r>
              <a:rPr lang="ru-RU" sz="1800" spc="-6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инвестиционной</a:t>
            </a:r>
            <a:r>
              <a:rPr lang="ru-RU" sz="1800" spc="-45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деятельности»,</a:t>
            </a: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6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1550" lvl="2" indent="-285750">
              <a:spcAft>
                <a:spcPts val="0"/>
              </a:spcAft>
              <a:buSzPts val="1800"/>
              <a:buFont typeface="Wingdings" panose="05000000000000000000" pitchFamily="2" charset="2"/>
              <a:buChar char="q"/>
              <a:tabLst>
                <a:tab pos="1279525" algn="l"/>
              </a:tabLst>
            </a:pP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данные</a:t>
            </a:r>
            <a:r>
              <a:rPr lang="ru-RU" sz="1800" spc="-2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статистики</a:t>
            </a:r>
            <a:r>
              <a:rPr lang="ru-RU" sz="1800" spc="-2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 </a:t>
            </a:r>
            <a:r>
              <a:rPr lang="ru-RU" sz="1800" dirty="0" smtClean="0">
                <a:effectLst/>
                <a:latin typeface="Arial" panose="020B0604020202020204" pitchFamily="34" charset="0"/>
                <a:ea typeface="Wingdings"/>
                <a:cs typeface="Arial" panose="020B0604020202020204" pitchFamily="34" charset="0"/>
              </a:rPr>
              <a:t>цен.</a:t>
            </a:r>
            <a:endParaRPr lang="ru-RU" sz="1100" dirty="0">
              <a:effectLst/>
              <a:latin typeface="Arial" panose="020B0604020202020204" pitchFamily="34" charset="0"/>
              <a:ea typeface="Wingdings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6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ru-RU" sz="1400" b="1" kern="1200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95" y="557804"/>
            <a:ext cx="7822351" cy="43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1415480" y="647458"/>
            <a:ext cx="10638626" cy="1257322"/>
          </a:xfrm>
        </p:spPr>
        <p:txBody>
          <a:bodyPr/>
          <a:lstStyle/>
          <a:p>
            <a:r>
              <a:rPr lang="ru-RU" b="1" dirty="0" smtClean="0"/>
              <a:t>Индекс физического объема инвестиций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в основной капитал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839626"/>
            <a:ext cx="922435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2800" b="1" kern="1200" dirty="0" err="1">
                <a:solidFill>
                  <a:srgbClr val="000099"/>
                </a:solidFill>
                <a:latin typeface="Arial"/>
              </a:rPr>
              <a:t>Iфо</a:t>
            </a:r>
            <a:r>
              <a:rPr lang="ru-RU" sz="2800" b="1" kern="1200" dirty="0">
                <a:solidFill>
                  <a:srgbClr val="000099"/>
                </a:solidFill>
                <a:latin typeface="Arial"/>
              </a:rPr>
              <a:t> = Vnp0 / V(n-1)p0 × </a:t>
            </a:r>
            <a:r>
              <a:rPr lang="ru-RU" sz="2800" b="1" kern="1200" dirty="0" smtClean="0">
                <a:solidFill>
                  <a:srgbClr val="000099"/>
                </a:solidFill>
                <a:latin typeface="Arial"/>
              </a:rPr>
              <a:t>100</a:t>
            </a:r>
          </a:p>
          <a:p>
            <a:pPr algn="l" rtl="0"/>
            <a:r>
              <a:rPr lang="ru-RU" sz="2600" b="1" kern="1200" dirty="0">
                <a:solidFill>
                  <a:srgbClr val="000099"/>
                </a:solidFill>
                <a:latin typeface="Arial"/>
              </a:rPr>
              <a:t>	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Arial"/>
              </a:rPr>
              <a:t>где:        </a:t>
            </a:r>
            <a:r>
              <a:rPr lang="ru-RU" sz="2400" b="1" kern="1200" dirty="0" err="1">
                <a:solidFill>
                  <a:srgbClr val="000099"/>
                </a:solidFill>
                <a:latin typeface="Arial"/>
              </a:rPr>
              <a:t>Iфо</a:t>
            </a:r>
            <a:r>
              <a:rPr lang="ru-RU" sz="2400" kern="1200" dirty="0">
                <a:solidFill>
                  <a:prstClr val="black"/>
                </a:solidFill>
                <a:latin typeface="Arial"/>
              </a:rPr>
              <a:t> – индекс физического объема инвестиций в основной капитал,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Arial"/>
              </a:rPr>
              <a:t>	</a:t>
            </a:r>
            <a:r>
              <a:rPr lang="ru-RU" sz="2400" b="1" kern="1200" dirty="0">
                <a:solidFill>
                  <a:srgbClr val="000099"/>
                </a:solidFill>
                <a:latin typeface="Arial"/>
              </a:rPr>
              <a:t>Vnp0</a:t>
            </a:r>
            <a:r>
              <a:rPr lang="ru-RU" sz="2400" kern="1200" dirty="0">
                <a:solidFill>
                  <a:prstClr val="black"/>
                </a:solidFill>
                <a:latin typeface="Arial"/>
              </a:rPr>
              <a:t> – объем инвестиций в основной капитал за отчетный период в среднегодовых ценах предыдущего года,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Arial"/>
              </a:rPr>
              <a:t>	</a:t>
            </a:r>
            <a:r>
              <a:rPr lang="ru-RU" sz="2400" b="1" kern="1200" dirty="0">
                <a:solidFill>
                  <a:srgbClr val="000099"/>
                </a:solidFill>
                <a:latin typeface="Arial"/>
              </a:rPr>
              <a:t>V(n-1)p0</a:t>
            </a:r>
            <a:r>
              <a:rPr lang="ru-RU" sz="2400" kern="1200" dirty="0">
                <a:solidFill>
                  <a:prstClr val="black"/>
                </a:solidFill>
                <a:latin typeface="Arial"/>
              </a:rPr>
              <a:t> – объем инвестиций в основной капитал за соответствующий период прошлого года в среднегодовых ценах,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Arial"/>
              </a:rPr>
              <a:t>	</a:t>
            </a:r>
            <a:r>
              <a:rPr lang="ru-RU" sz="2400" b="1" kern="1200" dirty="0">
                <a:solidFill>
                  <a:prstClr val="black"/>
                </a:solidFill>
                <a:latin typeface="Arial"/>
              </a:rPr>
              <a:t>n</a:t>
            </a:r>
            <a:r>
              <a:rPr lang="ru-RU" sz="2400" kern="1200" dirty="0">
                <a:solidFill>
                  <a:prstClr val="black"/>
                </a:solidFill>
                <a:latin typeface="Arial"/>
              </a:rPr>
              <a:t> – отчетный период,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Arial"/>
              </a:rPr>
              <a:t>	</a:t>
            </a:r>
            <a:r>
              <a:rPr lang="ru-RU" sz="2400" b="1" kern="1200" dirty="0">
                <a:solidFill>
                  <a:prstClr val="black"/>
                </a:solidFill>
                <a:latin typeface="Arial"/>
              </a:rPr>
              <a:t>n-1</a:t>
            </a:r>
            <a:r>
              <a:rPr lang="ru-RU" sz="2400" kern="1200" dirty="0">
                <a:solidFill>
                  <a:prstClr val="black"/>
                </a:solidFill>
                <a:latin typeface="Arial"/>
              </a:rPr>
              <a:t> – соответствующий период прошлого года.</a:t>
            </a:r>
          </a:p>
        </p:txBody>
      </p:sp>
      <p:sp>
        <p:nvSpPr>
          <p:cNvPr id="15" name="object 6"/>
          <p:cNvSpPr/>
          <p:nvPr/>
        </p:nvSpPr>
        <p:spPr>
          <a:xfrm>
            <a:off x="451495" y="647458"/>
            <a:ext cx="849600" cy="89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ru-RU" sz="1400" b="1" kern="1200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40" y="557804"/>
            <a:ext cx="7822351" cy="43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1415480" y="647458"/>
            <a:ext cx="10638626" cy="148539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b="1" kern="0" dirty="0" smtClean="0">
                <a:solidFill>
                  <a:srgbClr val="000099"/>
                </a:solidFill>
              </a:rPr>
              <a:t>Динамика индекса физического объема инвестиций в основной капитал </a:t>
            </a:r>
            <a:r>
              <a:rPr lang="ru-RU" b="1" kern="0" dirty="0">
                <a:solidFill>
                  <a:srgbClr val="000099"/>
                </a:solidFill>
              </a:rPr>
              <a:t>по Пермскому краю</a:t>
            </a:r>
          </a:p>
          <a:p>
            <a:pPr lvl="0">
              <a:spcBef>
                <a:spcPts val="0"/>
              </a:spcBef>
            </a:pP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по</a:t>
            </a:r>
            <a:r>
              <a:rPr lang="ru-RU" sz="1400" b="1" kern="0" spc="-46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полному</a:t>
            </a:r>
            <a:r>
              <a:rPr lang="ru-RU" sz="1400" b="1" kern="0" spc="-46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кругу</a:t>
            </a:r>
            <a:r>
              <a:rPr lang="ru-RU" sz="1400" b="1" kern="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хозяйствующих</a:t>
            </a:r>
            <a:r>
              <a:rPr lang="ru-RU" sz="1400" b="1" kern="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субъектов </a:t>
            </a:r>
            <a:r>
              <a:rPr lang="ru-RU" sz="1600" b="1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ea typeface="Times New Roman"/>
              </a:rPr>
              <a:t>1)</a:t>
            </a:r>
            <a:r>
              <a:rPr lang="ru-RU" sz="1600" kern="0" baseline="30000" dirty="0">
                <a:solidFill>
                  <a:sysClr val="windowText" lastClr="000000"/>
                </a:solidFill>
                <a:ea typeface="Times New Roman"/>
              </a:rPr>
              <a:t> </a:t>
            </a:r>
            <a:r>
              <a:rPr lang="en-US" sz="1600" kern="0" baseline="30000" dirty="0" smtClean="0">
                <a:solidFill>
                  <a:sysClr val="windowText" lastClr="000000"/>
                </a:solidFill>
                <a:ea typeface="Times New Roman"/>
              </a:rPr>
              <a:t> </a:t>
            </a:r>
            <a:r>
              <a:rPr lang="ru-RU" sz="2000" b="1" kern="0" dirty="0" smtClean="0">
                <a:solidFill>
                  <a:srgbClr val="000099"/>
                </a:solidFill>
                <a:latin typeface="Arial" panose="020B0604020202020204"/>
                <a:cs typeface="Times New Roman" panose="02020603050405020304" pitchFamily="18" charset="0"/>
              </a:rPr>
              <a:t>(в процентах)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5" name="object 6"/>
          <p:cNvSpPr/>
          <p:nvPr/>
        </p:nvSpPr>
        <p:spPr>
          <a:xfrm>
            <a:off x="451495" y="647458"/>
            <a:ext cx="849600" cy="892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04257"/>
              </p:ext>
            </p:extLst>
          </p:nvPr>
        </p:nvGraphicFramePr>
        <p:xfrm>
          <a:off x="983432" y="2254855"/>
          <a:ext cx="9158163" cy="33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74815" y="5728392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</a:rPr>
              <a:t>1)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</a:rPr>
              <a:t> За 20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</a:rPr>
              <a:t>20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</a:rPr>
              <a:t> год оперативные данные.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0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"/>
          <p:cNvSpPr/>
          <p:nvPr/>
        </p:nvSpPr>
        <p:spPr>
          <a:xfrm>
            <a:off x="1343056" y="1215419"/>
            <a:ext cx="10672124" cy="14157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публикации официальной статистической информации регламентируются </a:t>
            </a: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Федеральным планом статистических работ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который утверждается распоряжением Правительства Российской Федерации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6 мая 2008 г.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671-р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от 26.11.2021)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публикуется в открытом доступе на официальном сайте Росстата </a:t>
            </a:r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http</a:t>
            </a:r>
            <a:r>
              <a:rPr lang="ru-RU" sz="1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b="1" u="sng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4"/>
              </a:rPr>
              <a:t>rosstat.gov.ru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разделе «О Росстате/Деятельность/программы, планы/Планы». 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458"/>
            <a:ext cx="219595" cy="73837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71891" y="817874"/>
            <a:ext cx="1083666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Сроки публикации п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о</a:t>
            </a:r>
            <a:r>
              <a:rPr sz="2800" b="1" spc="-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инвестициям</a:t>
            </a:r>
            <a:r>
              <a:rPr sz="2800" b="1" spc="3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36959" y="6428689"/>
            <a:ext cx="26541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13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903" y="2996952"/>
            <a:ext cx="11708761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</a:t>
            </a:r>
            <a:r>
              <a:rPr lang="ru-RU" spc="139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lang="ru-RU" spc="139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</a:t>
            </a:r>
            <a:r>
              <a:rPr lang="ru-RU" spc="139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статистического</a:t>
            </a:r>
            <a:r>
              <a:rPr lang="ru-RU" spc="139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(министерства и  ведомства)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выполняемых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</a:t>
            </a:r>
            <a:r>
              <a:rPr lang="ru-RU" spc="1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</a:t>
            </a:r>
            <a:r>
              <a:rPr lang="ru-RU" spc="17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официальной</a:t>
            </a:r>
            <a:r>
              <a:rPr lang="ru-RU" spc="1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статистической информации;</a:t>
            </a:r>
          </a:p>
          <a:p>
            <a:pPr marL="285750" indent="-285750">
              <a:lnSpc>
                <a:spcPts val="201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r>
              <a:rPr lang="ru-RU" spc="-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официальной</a:t>
            </a:r>
            <a:r>
              <a:rPr lang="ru-RU" spc="3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статистической</a:t>
            </a:r>
            <a:r>
              <a:rPr lang="ru-RU" spc="-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информации; </a:t>
            </a:r>
          </a:p>
          <a:p>
            <a:pPr marL="285750" indent="-285750">
              <a:lnSpc>
                <a:spcPts val="201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ru-RU" spc="-5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агрегирования</a:t>
            </a:r>
            <a:r>
              <a:rPr lang="ru-RU" spc="-7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официальной</a:t>
            </a:r>
            <a:r>
              <a:rPr lang="ru-RU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статистической</a:t>
            </a:r>
            <a:r>
              <a:rPr lang="ru-RU" spc="-5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информации,</a:t>
            </a:r>
            <a:r>
              <a:rPr lang="ru-RU" spc="-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группировку информации</a:t>
            </a:r>
            <a:r>
              <a:rPr lang="ru-RU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классификационным</a:t>
            </a:r>
            <a:r>
              <a:rPr lang="ru-RU" spc="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признакам;</a:t>
            </a:r>
          </a:p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0903" y="4402465"/>
            <a:ext cx="12184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1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</a:t>
            </a:r>
            <a:r>
              <a:rPr lang="ru-RU" spc="-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работ;</a:t>
            </a:r>
          </a:p>
          <a:p>
            <a:pPr marL="285750" indent="-285750">
              <a:lnSpc>
                <a:spcPts val="201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предоставления (распространения) официальной статистической информации пользователям</a:t>
            </a:r>
          </a:p>
          <a:p>
            <a:pPr marL="285750" indent="-285750"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3590" y="2586070"/>
            <a:ext cx="790041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algn="l">
              <a:lnSpc>
                <a:spcPct val="115000"/>
              </a:lnSpc>
            </a:pPr>
            <a:r>
              <a:rPr lang="ru-RU" dirty="0">
                <a:solidFill>
                  <a:srgbClr val="382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план статистических работ содержит:</a:t>
            </a:r>
          </a:p>
        </p:txBody>
      </p:sp>
      <p:sp>
        <p:nvSpPr>
          <p:cNvPr id="17" name="object 5"/>
          <p:cNvSpPr/>
          <p:nvPr/>
        </p:nvSpPr>
        <p:spPr>
          <a:xfrm>
            <a:off x="363429" y="625908"/>
            <a:ext cx="792000" cy="838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0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06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458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71464" y="467257"/>
            <a:ext cx="1102760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Сроки публикации п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о</a:t>
            </a:r>
            <a:r>
              <a:rPr sz="2800" b="1" spc="-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инвестициям</a:t>
            </a:r>
            <a:r>
              <a:rPr sz="2800" b="1" spc="3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36959" y="6428689"/>
            <a:ext cx="26541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14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302960" y="467257"/>
            <a:ext cx="792000" cy="838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1058046" y="1486258"/>
            <a:ext cx="9937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17919"/>
              </p:ext>
            </p:extLst>
          </p:nvPr>
        </p:nvGraphicFramePr>
        <p:xfrm>
          <a:off x="858719" y="1700808"/>
          <a:ext cx="10335757" cy="4830009"/>
        </p:xfrm>
        <a:graphic>
          <a:graphicData uri="http://schemas.openxmlformats.org/drawingml/2006/table">
            <a:tbl>
              <a:tblPr/>
              <a:tblGrid>
                <a:gridCol w="2419448"/>
                <a:gridCol w="2670315"/>
                <a:gridCol w="2033863"/>
                <a:gridCol w="1720612"/>
                <a:gridCol w="1491519"/>
              </a:tblGrid>
              <a:tr h="960142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Наименование официальной статистической информации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Уровень агрегирования официальной статистической информации, группировка информации согласно классификационным признакам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Периодичность выполнения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Срок предоставления (распространения) официальной статистической информации пользователям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 Росстат</a:t>
                      </a:r>
                    </a:p>
                  </a:txBody>
                  <a:tcPr marL="32333" marR="32333" marT="53192" marB="531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1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1.1. Стратегические направления деятельности Росстата</a:t>
                      </a:r>
                    </a:p>
                  </a:txBody>
                  <a:tcPr marL="32333" marR="32333" marT="53192" marB="531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7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1.28.3.</a:t>
                      </a:r>
                    </a:p>
                  </a:txBody>
                  <a:tcPr marL="32333" marR="32333" marT="53192" marB="5319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Инвестиции в нефинансовые активы</a:t>
                      </a:r>
                      <a:endParaRPr lang="ru-RU" sz="900" dirty="0"/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Российской Федерации, субъектам Российской Федерации, федеральным округам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Инвестиции в нефинансовые активы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 19 - 23-й рабочий день после месяца, следующего за отчетным периодом, за январь - декабрь - 1-я декада марта года, следующего за отчетным периодом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3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инвестиции в основной капитал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Российской Федерации, субъектам Российской Федерации, федеральным округам, видам экономической деятельности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ежеквартально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 19 - 23-й рабочий день после месяца, следующего за отчетным периодом, за январь - декабрь - 1-я декада марта года, следующего за отчетным периодом</a:t>
                      </a: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47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1.28.7.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Инвестиции в основной капитал по полному кругу организаций с учетом экономики, не наблюдаемой прямыми статистическими методами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Российской Федерации, субъектам Российской Федерации, федеральным округам, формам собственности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ежегодно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3-я декада декабря года, следующего за отчетным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Российской Федерации, видам экономической деятельности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ежегодно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 февраля второго года, следующего за отчетным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33" marR="32333" marT="53192" marB="531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166" y="10407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ФЕДЕРАЛЬНЫЙ ПЛАН СТАТИСТИЧЕСКИХ РАБОТ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I. Работы по формированию официальной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статистической информации, выполняемые субъектами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официального статистического учета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58642"/>
              </p:ext>
            </p:extLst>
          </p:nvPr>
        </p:nvGraphicFramePr>
        <p:xfrm>
          <a:off x="821527" y="1772815"/>
          <a:ext cx="305921" cy="5415419"/>
        </p:xfrm>
        <a:graphic>
          <a:graphicData uri="http://schemas.openxmlformats.org/drawingml/2006/table">
            <a:tbl>
              <a:tblPr/>
              <a:tblGrid>
                <a:gridCol w="305921"/>
              </a:tblGrid>
              <a:tr h="54154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20255"/>
              </p:ext>
            </p:extLst>
          </p:nvPr>
        </p:nvGraphicFramePr>
        <p:xfrm>
          <a:off x="11145781" y="1763257"/>
          <a:ext cx="208280" cy="5415148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41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Овал 32"/>
          <p:cNvSpPr/>
          <p:nvPr/>
        </p:nvSpPr>
        <p:spPr>
          <a:xfrm>
            <a:off x="9689671" y="3427619"/>
            <a:ext cx="1446027" cy="268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722929" y="3905909"/>
            <a:ext cx="1446027" cy="38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689671" y="5445224"/>
            <a:ext cx="1446027" cy="37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40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5893" y="4477183"/>
            <a:ext cx="3154045" cy="1242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6947" y="984082"/>
            <a:ext cx="2806699" cy="124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76935" y="4498089"/>
            <a:ext cx="3006724" cy="124269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408" y="1044300"/>
            <a:ext cx="3153600" cy="1242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619961"/>
            <a:ext cx="219913" cy="45769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48055"/>
            <a:ext cx="219595" cy="73837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0941" y="544660"/>
            <a:ext cx="1150825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Структура инвестиций в </a:t>
            </a:r>
            <a:r>
              <a:rPr sz="2800" b="1" dirty="0" err="1" smtClean="0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800" b="1" spc="37" dirty="0" smtClean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7568" y="1220362"/>
            <a:ext cx="22536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800" b="1" spc="48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видам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Aft>
                <a:spcPct val="0"/>
              </a:spcAft>
            </a:pPr>
            <a:r>
              <a:rPr lang="ru-RU" sz="1800" b="1" dirty="0" smtClean="0">
                <a:solidFill>
                  <a:srgbClr val="334285"/>
                </a:solidFill>
                <a:latin typeface="Arial"/>
                <a:cs typeface="Arial"/>
              </a:rPr>
              <a:t>о</a:t>
            </a:r>
            <a:r>
              <a:rPr sz="1800" b="1" dirty="0" err="1" smtClean="0">
                <a:solidFill>
                  <a:srgbClr val="334285"/>
                </a:solidFill>
                <a:latin typeface="Arial"/>
                <a:cs typeface="Arial"/>
              </a:rPr>
              <a:t>сновных</a:t>
            </a:r>
            <a:r>
              <a:rPr lang="ru-RU" sz="1800" b="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</a:p>
          <a:p>
            <a:pPr marL="0" marR="0">
              <a:lnSpc>
                <a:spcPts val="2010"/>
              </a:lnSpc>
              <a:spcAft>
                <a:spcPct val="0"/>
              </a:spcAft>
            </a:pPr>
            <a:r>
              <a:rPr sz="1800" b="1" dirty="0" err="1" smtClean="0">
                <a:solidFill>
                  <a:srgbClr val="334285"/>
                </a:solidFill>
                <a:latin typeface="Arial"/>
                <a:cs typeface="Arial"/>
              </a:rPr>
              <a:t>фондов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8401" y="4705985"/>
            <a:ext cx="2061599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smtClean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800" b="1" spc="39" dirty="0" smtClean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видам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 spc="-10" dirty="0" err="1">
                <a:solidFill>
                  <a:srgbClr val="334285"/>
                </a:solidFill>
                <a:latin typeface="Arial"/>
                <a:cs typeface="Arial"/>
              </a:rPr>
              <a:t>экономической</a:t>
            </a:r>
            <a:endParaRPr sz="1800" b="1" spc="-10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511498" y="1269776"/>
            <a:ext cx="21285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smtClean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800" b="1" dirty="0" smtClean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solidFill>
                  <a:srgbClr val="334285"/>
                </a:solidFill>
                <a:latin typeface="Arial"/>
                <a:cs typeface="Arial"/>
              </a:rPr>
              <a:t>источникам</a:t>
            </a:r>
            <a:endParaRPr sz="1800" b="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 dirty="0" err="1" smtClean="0">
                <a:solidFill>
                  <a:srgbClr val="334285"/>
                </a:solidFill>
                <a:latin typeface="Arial"/>
                <a:cs typeface="Arial"/>
              </a:rPr>
              <a:t>финансирования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3119" y="4705985"/>
            <a:ext cx="2983140" cy="838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800" b="1" spc="5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направлениям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воспроизводства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основных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3119" y="5520896"/>
            <a:ext cx="185418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фондов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15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4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sp>
        <p:nvSpPr>
          <p:cNvPr id="25" name="object 2"/>
          <p:cNvSpPr/>
          <p:nvPr/>
        </p:nvSpPr>
        <p:spPr>
          <a:xfrm>
            <a:off x="4538141" y="2748004"/>
            <a:ext cx="1106170" cy="115950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 txBox="1"/>
          <p:nvPr/>
        </p:nvSpPr>
        <p:spPr>
          <a:xfrm>
            <a:off x="5860601" y="2912259"/>
            <a:ext cx="169684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b="1" spc="7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endParaRPr lang="ru-RU" b="1" spc="75" dirty="0" smtClean="0">
              <a:solidFill>
                <a:srgbClr val="334285"/>
              </a:solidFill>
              <a:latin typeface="Times New Roman"/>
              <a:cs typeface="Times New Roman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4285"/>
                </a:solidFill>
                <a:latin typeface="Arial"/>
                <a:cs typeface="Arial"/>
              </a:rPr>
              <a:t>в </a:t>
            </a:r>
            <a:r>
              <a:rPr b="1" dirty="0" err="1" smtClean="0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b="1" spc="-92" dirty="0" smtClean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endParaRPr lang="ru-RU" b="1" spc="-92" dirty="0" smtClean="0">
              <a:solidFill>
                <a:srgbClr val="334285"/>
              </a:solidFill>
              <a:latin typeface="Times New Roman"/>
              <a:cs typeface="Times New Roman"/>
            </a:endParaRPr>
          </a:p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b="1" dirty="0" err="1" smtClean="0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5563563" y="2189055"/>
            <a:ext cx="1947600" cy="856800"/>
          </a:xfrm>
          <a:custGeom>
            <a:avLst/>
            <a:gdLst/>
            <a:ahLst/>
            <a:cxnLst/>
            <a:rect l="l" t="t" r="r" b="b"/>
            <a:pathLst>
              <a:path w="3065145" h="857250">
                <a:moveTo>
                  <a:pt x="2922904" y="57912"/>
                </a:moveTo>
                <a:lnTo>
                  <a:pt x="602233" y="57912"/>
                </a:lnTo>
                <a:lnTo>
                  <a:pt x="0" y="839215"/>
                </a:lnTo>
                <a:lnTo>
                  <a:pt x="22859" y="856995"/>
                </a:lnTo>
                <a:lnTo>
                  <a:pt x="616594" y="86867"/>
                </a:lnTo>
                <a:lnTo>
                  <a:pt x="609345" y="86867"/>
                </a:lnTo>
                <a:lnTo>
                  <a:pt x="620902" y="81279"/>
                </a:lnTo>
                <a:lnTo>
                  <a:pt x="2921777" y="81279"/>
                </a:lnTo>
                <a:lnTo>
                  <a:pt x="2919983" y="72389"/>
                </a:lnTo>
                <a:lnTo>
                  <a:pt x="2922904" y="57912"/>
                </a:lnTo>
                <a:close/>
              </a:path>
              <a:path w="3065145" h="857250">
                <a:moveTo>
                  <a:pt x="2992373" y="0"/>
                </a:moveTo>
                <a:lnTo>
                  <a:pt x="2964185" y="5685"/>
                </a:lnTo>
                <a:lnTo>
                  <a:pt x="2941177" y="21193"/>
                </a:lnTo>
                <a:lnTo>
                  <a:pt x="2925669" y="44201"/>
                </a:lnTo>
                <a:lnTo>
                  <a:pt x="2919983" y="72389"/>
                </a:lnTo>
                <a:lnTo>
                  <a:pt x="2925669" y="100578"/>
                </a:lnTo>
                <a:lnTo>
                  <a:pt x="2941177" y="123586"/>
                </a:lnTo>
                <a:lnTo>
                  <a:pt x="2964185" y="139094"/>
                </a:lnTo>
                <a:lnTo>
                  <a:pt x="2992373" y="144779"/>
                </a:lnTo>
                <a:lnTo>
                  <a:pt x="3020562" y="139094"/>
                </a:lnTo>
                <a:lnTo>
                  <a:pt x="3043570" y="123586"/>
                </a:lnTo>
                <a:lnTo>
                  <a:pt x="3059078" y="100578"/>
                </a:lnTo>
                <a:lnTo>
                  <a:pt x="3061843" y="86867"/>
                </a:lnTo>
                <a:lnTo>
                  <a:pt x="2992373" y="86867"/>
                </a:lnTo>
                <a:lnTo>
                  <a:pt x="2992373" y="57912"/>
                </a:lnTo>
                <a:lnTo>
                  <a:pt x="3061843" y="57912"/>
                </a:lnTo>
                <a:lnTo>
                  <a:pt x="3059078" y="44201"/>
                </a:lnTo>
                <a:lnTo>
                  <a:pt x="3043570" y="21193"/>
                </a:lnTo>
                <a:lnTo>
                  <a:pt x="3020562" y="5685"/>
                </a:lnTo>
                <a:lnTo>
                  <a:pt x="2992373" y="0"/>
                </a:lnTo>
                <a:close/>
              </a:path>
              <a:path w="3065145" h="857250">
                <a:moveTo>
                  <a:pt x="620902" y="81279"/>
                </a:moveTo>
                <a:lnTo>
                  <a:pt x="609345" y="86867"/>
                </a:lnTo>
                <a:lnTo>
                  <a:pt x="616594" y="86867"/>
                </a:lnTo>
                <a:lnTo>
                  <a:pt x="620902" y="81279"/>
                </a:lnTo>
                <a:close/>
              </a:path>
              <a:path w="3065145" h="857250">
                <a:moveTo>
                  <a:pt x="2921777" y="81279"/>
                </a:moveTo>
                <a:lnTo>
                  <a:pt x="620902" y="81279"/>
                </a:lnTo>
                <a:lnTo>
                  <a:pt x="616594" y="86867"/>
                </a:lnTo>
                <a:lnTo>
                  <a:pt x="2922904" y="86867"/>
                </a:lnTo>
                <a:lnTo>
                  <a:pt x="2921777" y="81279"/>
                </a:lnTo>
                <a:close/>
              </a:path>
              <a:path w="3065145" h="857250">
                <a:moveTo>
                  <a:pt x="3061843" y="57912"/>
                </a:moveTo>
                <a:lnTo>
                  <a:pt x="2992373" y="57912"/>
                </a:lnTo>
                <a:lnTo>
                  <a:pt x="2992373" y="86867"/>
                </a:lnTo>
                <a:lnTo>
                  <a:pt x="3061843" y="86867"/>
                </a:lnTo>
                <a:lnTo>
                  <a:pt x="3064763" y="72389"/>
                </a:lnTo>
                <a:lnTo>
                  <a:pt x="3061843" y="57912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26"/>
          <p:cNvSpPr/>
          <p:nvPr/>
        </p:nvSpPr>
        <p:spPr>
          <a:xfrm rot="10800000">
            <a:off x="2577422" y="3573227"/>
            <a:ext cx="1983600" cy="857250"/>
          </a:xfrm>
          <a:custGeom>
            <a:avLst/>
            <a:gdLst/>
            <a:ahLst/>
            <a:cxnLst/>
            <a:rect l="l" t="t" r="r" b="b"/>
            <a:pathLst>
              <a:path w="3065145" h="857250">
                <a:moveTo>
                  <a:pt x="2922904" y="57912"/>
                </a:moveTo>
                <a:lnTo>
                  <a:pt x="602233" y="57912"/>
                </a:lnTo>
                <a:lnTo>
                  <a:pt x="0" y="839215"/>
                </a:lnTo>
                <a:lnTo>
                  <a:pt x="22859" y="856995"/>
                </a:lnTo>
                <a:lnTo>
                  <a:pt x="616594" y="86867"/>
                </a:lnTo>
                <a:lnTo>
                  <a:pt x="609345" y="86867"/>
                </a:lnTo>
                <a:lnTo>
                  <a:pt x="620902" y="81279"/>
                </a:lnTo>
                <a:lnTo>
                  <a:pt x="2921777" y="81279"/>
                </a:lnTo>
                <a:lnTo>
                  <a:pt x="2919983" y="72389"/>
                </a:lnTo>
                <a:lnTo>
                  <a:pt x="2922904" y="57912"/>
                </a:lnTo>
                <a:close/>
              </a:path>
              <a:path w="3065145" h="857250">
                <a:moveTo>
                  <a:pt x="2992373" y="0"/>
                </a:moveTo>
                <a:lnTo>
                  <a:pt x="2964185" y="5685"/>
                </a:lnTo>
                <a:lnTo>
                  <a:pt x="2941177" y="21193"/>
                </a:lnTo>
                <a:lnTo>
                  <a:pt x="2925669" y="44201"/>
                </a:lnTo>
                <a:lnTo>
                  <a:pt x="2919983" y="72389"/>
                </a:lnTo>
                <a:lnTo>
                  <a:pt x="2925669" y="100578"/>
                </a:lnTo>
                <a:lnTo>
                  <a:pt x="2941177" y="123586"/>
                </a:lnTo>
                <a:lnTo>
                  <a:pt x="2964185" y="139094"/>
                </a:lnTo>
                <a:lnTo>
                  <a:pt x="2992373" y="144779"/>
                </a:lnTo>
                <a:lnTo>
                  <a:pt x="3020562" y="139094"/>
                </a:lnTo>
                <a:lnTo>
                  <a:pt x="3043570" y="123586"/>
                </a:lnTo>
                <a:lnTo>
                  <a:pt x="3059078" y="100578"/>
                </a:lnTo>
                <a:lnTo>
                  <a:pt x="3061843" y="86867"/>
                </a:lnTo>
                <a:lnTo>
                  <a:pt x="2992373" y="86867"/>
                </a:lnTo>
                <a:lnTo>
                  <a:pt x="2992373" y="57912"/>
                </a:lnTo>
                <a:lnTo>
                  <a:pt x="3061843" y="57912"/>
                </a:lnTo>
                <a:lnTo>
                  <a:pt x="3059078" y="44201"/>
                </a:lnTo>
                <a:lnTo>
                  <a:pt x="3043570" y="21193"/>
                </a:lnTo>
                <a:lnTo>
                  <a:pt x="3020562" y="5685"/>
                </a:lnTo>
                <a:lnTo>
                  <a:pt x="2992373" y="0"/>
                </a:lnTo>
                <a:close/>
              </a:path>
              <a:path w="3065145" h="857250">
                <a:moveTo>
                  <a:pt x="620902" y="81279"/>
                </a:moveTo>
                <a:lnTo>
                  <a:pt x="609345" y="86867"/>
                </a:lnTo>
                <a:lnTo>
                  <a:pt x="616594" y="86867"/>
                </a:lnTo>
                <a:lnTo>
                  <a:pt x="620902" y="81279"/>
                </a:lnTo>
                <a:close/>
              </a:path>
              <a:path w="3065145" h="857250">
                <a:moveTo>
                  <a:pt x="2921777" y="81279"/>
                </a:moveTo>
                <a:lnTo>
                  <a:pt x="620902" y="81279"/>
                </a:lnTo>
                <a:lnTo>
                  <a:pt x="616594" y="86867"/>
                </a:lnTo>
                <a:lnTo>
                  <a:pt x="2922904" y="86867"/>
                </a:lnTo>
                <a:lnTo>
                  <a:pt x="2921777" y="81279"/>
                </a:lnTo>
                <a:close/>
              </a:path>
              <a:path w="3065145" h="857250">
                <a:moveTo>
                  <a:pt x="3061843" y="57912"/>
                </a:moveTo>
                <a:lnTo>
                  <a:pt x="2992373" y="57912"/>
                </a:lnTo>
                <a:lnTo>
                  <a:pt x="2992373" y="86867"/>
                </a:lnTo>
                <a:lnTo>
                  <a:pt x="3061843" y="86867"/>
                </a:lnTo>
                <a:lnTo>
                  <a:pt x="3064763" y="72389"/>
                </a:lnTo>
                <a:lnTo>
                  <a:pt x="3061843" y="57912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2577421" y="2259107"/>
            <a:ext cx="1951200" cy="856800"/>
          </a:xfrm>
          <a:custGeom>
            <a:avLst/>
            <a:gdLst/>
            <a:ahLst/>
            <a:cxnLst/>
            <a:rect l="l" t="t" r="r" b="b"/>
            <a:pathLst>
              <a:path w="3463925" h="558164">
                <a:moveTo>
                  <a:pt x="2768727" y="84201"/>
                </a:moveTo>
                <a:lnTo>
                  <a:pt x="3447415" y="558165"/>
                </a:lnTo>
                <a:lnTo>
                  <a:pt x="3463925" y="534543"/>
                </a:lnTo>
                <a:lnTo>
                  <a:pt x="2823008" y="86868"/>
                </a:lnTo>
                <a:lnTo>
                  <a:pt x="2776982" y="86868"/>
                </a:lnTo>
                <a:lnTo>
                  <a:pt x="2768727" y="84201"/>
                </a:lnTo>
                <a:close/>
              </a:path>
              <a:path w="3463925" h="558164">
                <a:moveTo>
                  <a:pt x="72390" y="0"/>
                </a:moveTo>
                <a:lnTo>
                  <a:pt x="44212" y="5685"/>
                </a:lnTo>
                <a:lnTo>
                  <a:pt x="21202" y="21193"/>
                </a:lnTo>
                <a:lnTo>
                  <a:pt x="5688" y="44201"/>
                </a:lnTo>
                <a:lnTo>
                  <a:pt x="0" y="72390"/>
                </a:lnTo>
                <a:lnTo>
                  <a:pt x="5688" y="100578"/>
                </a:lnTo>
                <a:lnTo>
                  <a:pt x="21202" y="123586"/>
                </a:lnTo>
                <a:lnTo>
                  <a:pt x="44212" y="139094"/>
                </a:lnTo>
                <a:lnTo>
                  <a:pt x="72390" y="144780"/>
                </a:lnTo>
                <a:lnTo>
                  <a:pt x="100567" y="139094"/>
                </a:lnTo>
                <a:lnTo>
                  <a:pt x="123577" y="123586"/>
                </a:lnTo>
                <a:lnTo>
                  <a:pt x="139091" y="100578"/>
                </a:lnTo>
                <a:lnTo>
                  <a:pt x="141858" y="86868"/>
                </a:lnTo>
                <a:lnTo>
                  <a:pt x="72390" y="86868"/>
                </a:lnTo>
                <a:lnTo>
                  <a:pt x="72390" y="57912"/>
                </a:lnTo>
                <a:lnTo>
                  <a:pt x="141858" y="57912"/>
                </a:lnTo>
                <a:lnTo>
                  <a:pt x="139091" y="44201"/>
                </a:lnTo>
                <a:lnTo>
                  <a:pt x="123577" y="21193"/>
                </a:lnTo>
                <a:lnTo>
                  <a:pt x="100567" y="5685"/>
                </a:lnTo>
                <a:lnTo>
                  <a:pt x="72390" y="0"/>
                </a:lnTo>
                <a:close/>
              </a:path>
              <a:path w="3463925" h="558164">
                <a:moveTo>
                  <a:pt x="141858" y="57912"/>
                </a:moveTo>
                <a:lnTo>
                  <a:pt x="72390" y="57912"/>
                </a:lnTo>
                <a:lnTo>
                  <a:pt x="72390" y="86868"/>
                </a:lnTo>
                <a:lnTo>
                  <a:pt x="141858" y="86868"/>
                </a:lnTo>
                <a:lnTo>
                  <a:pt x="144779" y="72390"/>
                </a:lnTo>
                <a:lnTo>
                  <a:pt x="141858" y="57912"/>
                </a:lnTo>
                <a:close/>
              </a:path>
              <a:path w="3463925" h="558164">
                <a:moveTo>
                  <a:pt x="2781554" y="57912"/>
                </a:moveTo>
                <a:lnTo>
                  <a:pt x="141858" y="57912"/>
                </a:lnTo>
                <a:lnTo>
                  <a:pt x="144779" y="72390"/>
                </a:lnTo>
                <a:lnTo>
                  <a:pt x="141858" y="86868"/>
                </a:lnTo>
                <a:lnTo>
                  <a:pt x="2772545" y="86868"/>
                </a:lnTo>
                <a:lnTo>
                  <a:pt x="2768727" y="84201"/>
                </a:lnTo>
                <a:lnTo>
                  <a:pt x="2819190" y="84201"/>
                </a:lnTo>
                <a:lnTo>
                  <a:pt x="2781554" y="57912"/>
                </a:lnTo>
                <a:close/>
              </a:path>
              <a:path w="3463925" h="558164">
                <a:moveTo>
                  <a:pt x="2819190" y="84201"/>
                </a:moveTo>
                <a:lnTo>
                  <a:pt x="2768727" y="84201"/>
                </a:lnTo>
                <a:lnTo>
                  <a:pt x="2776982" y="86868"/>
                </a:lnTo>
                <a:lnTo>
                  <a:pt x="2823008" y="86868"/>
                </a:lnTo>
                <a:lnTo>
                  <a:pt x="2819190" y="84201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8"/>
          <p:cNvSpPr/>
          <p:nvPr/>
        </p:nvSpPr>
        <p:spPr>
          <a:xfrm rot="10800000">
            <a:off x="5609841" y="3641289"/>
            <a:ext cx="1947600" cy="856800"/>
          </a:xfrm>
          <a:custGeom>
            <a:avLst/>
            <a:gdLst/>
            <a:ahLst/>
            <a:cxnLst/>
            <a:rect l="l" t="t" r="r" b="b"/>
            <a:pathLst>
              <a:path w="3463925" h="558164">
                <a:moveTo>
                  <a:pt x="2768727" y="84201"/>
                </a:moveTo>
                <a:lnTo>
                  <a:pt x="3447415" y="558165"/>
                </a:lnTo>
                <a:lnTo>
                  <a:pt x="3463925" y="534543"/>
                </a:lnTo>
                <a:lnTo>
                  <a:pt x="2823008" y="86868"/>
                </a:lnTo>
                <a:lnTo>
                  <a:pt x="2776982" y="86868"/>
                </a:lnTo>
                <a:lnTo>
                  <a:pt x="2768727" y="84201"/>
                </a:lnTo>
                <a:close/>
              </a:path>
              <a:path w="3463925" h="558164">
                <a:moveTo>
                  <a:pt x="72390" y="0"/>
                </a:moveTo>
                <a:lnTo>
                  <a:pt x="44212" y="5685"/>
                </a:lnTo>
                <a:lnTo>
                  <a:pt x="21202" y="21193"/>
                </a:lnTo>
                <a:lnTo>
                  <a:pt x="5688" y="44201"/>
                </a:lnTo>
                <a:lnTo>
                  <a:pt x="0" y="72390"/>
                </a:lnTo>
                <a:lnTo>
                  <a:pt x="5688" y="100578"/>
                </a:lnTo>
                <a:lnTo>
                  <a:pt x="21202" y="123586"/>
                </a:lnTo>
                <a:lnTo>
                  <a:pt x="44212" y="139094"/>
                </a:lnTo>
                <a:lnTo>
                  <a:pt x="72390" y="144780"/>
                </a:lnTo>
                <a:lnTo>
                  <a:pt x="100567" y="139094"/>
                </a:lnTo>
                <a:lnTo>
                  <a:pt x="123577" y="123586"/>
                </a:lnTo>
                <a:lnTo>
                  <a:pt x="139091" y="100578"/>
                </a:lnTo>
                <a:lnTo>
                  <a:pt x="141858" y="86868"/>
                </a:lnTo>
                <a:lnTo>
                  <a:pt x="72390" y="86868"/>
                </a:lnTo>
                <a:lnTo>
                  <a:pt x="72390" y="57912"/>
                </a:lnTo>
                <a:lnTo>
                  <a:pt x="141858" y="57912"/>
                </a:lnTo>
                <a:lnTo>
                  <a:pt x="139091" y="44201"/>
                </a:lnTo>
                <a:lnTo>
                  <a:pt x="123577" y="21193"/>
                </a:lnTo>
                <a:lnTo>
                  <a:pt x="100567" y="5685"/>
                </a:lnTo>
                <a:lnTo>
                  <a:pt x="72390" y="0"/>
                </a:lnTo>
                <a:close/>
              </a:path>
              <a:path w="3463925" h="558164">
                <a:moveTo>
                  <a:pt x="141858" y="57912"/>
                </a:moveTo>
                <a:lnTo>
                  <a:pt x="72390" y="57912"/>
                </a:lnTo>
                <a:lnTo>
                  <a:pt x="72390" y="86868"/>
                </a:lnTo>
                <a:lnTo>
                  <a:pt x="141858" y="86868"/>
                </a:lnTo>
                <a:lnTo>
                  <a:pt x="144779" y="72390"/>
                </a:lnTo>
                <a:lnTo>
                  <a:pt x="141858" y="57912"/>
                </a:lnTo>
                <a:close/>
              </a:path>
              <a:path w="3463925" h="558164">
                <a:moveTo>
                  <a:pt x="2781554" y="57912"/>
                </a:moveTo>
                <a:lnTo>
                  <a:pt x="141858" y="57912"/>
                </a:lnTo>
                <a:lnTo>
                  <a:pt x="144779" y="72390"/>
                </a:lnTo>
                <a:lnTo>
                  <a:pt x="141858" y="86868"/>
                </a:lnTo>
                <a:lnTo>
                  <a:pt x="2772545" y="86868"/>
                </a:lnTo>
                <a:lnTo>
                  <a:pt x="2768727" y="84201"/>
                </a:lnTo>
                <a:lnTo>
                  <a:pt x="2819190" y="84201"/>
                </a:lnTo>
                <a:lnTo>
                  <a:pt x="2781554" y="57912"/>
                </a:lnTo>
                <a:close/>
              </a:path>
              <a:path w="3463925" h="558164">
                <a:moveTo>
                  <a:pt x="2819190" y="84201"/>
                </a:moveTo>
                <a:lnTo>
                  <a:pt x="2768727" y="84201"/>
                </a:lnTo>
                <a:lnTo>
                  <a:pt x="2776982" y="86868"/>
                </a:lnTo>
                <a:lnTo>
                  <a:pt x="2823008" y="86868"/>
                </a:lnTo>
                <a:lnTo>
                  <a:pt x="2819190" y="84201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376" y="1213335"/>
            <a:ext cx="11601583" cy="49164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619593"/>
            <a:ext cx="219913" cy="45769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50"/>
            <a:ext cx="219595" cy="73837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990" y="473269"/>
            <a:ext cx="10816950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00" marR="0" lvl="0" indent="0" defTabSz="914400" eaLnBrk="1" fontAlgn="auto" latinLnBrk="0" hangingPunct="1">
              <a:lnSpc>
                <a:spcPts val="1564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Видовая</a:t>
            </a:r>
            <a:r>
              <a:rPr sz="2800" b="1" spc="4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структура</a:t>
            </a:r>
            <a:r>
              <a:rPr sz="2800" b="1" spc="5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инвестиций</a:t>
            </a:r>
            <a:r>
              <a:rPr sz="2800" b="1" spc="5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800" b="1" spc="4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b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</a:br>
            <a:endParaRPr lang="ru-RU" sz="2800" b="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 marL="180000" marR="0" lvl="0" indent="0" defTabSz="914400" eaLnBrk="1" fontAlgn="auto" latinLnBrk="0" hangingPunct="1">
              <a:lnSpc>
                <a:spcPts val="1564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по Пермскому краю </a:t>
            </a:r>
            <a:r>
              <a:rPr lang="ru-RU" sz="1400" b="1" dirty="0" smtClean="0">
                <a:solidFill>
                  <a:srgbClr val="7E7E7E"/>
                </a:solidFill>
                <a:latin typeface="Arial"/>
                <a:cs typeface="Arial"/>
              </a:rPr>
              <a:t>по</a:t>
            </a:r>
            <a:r>
              <a:rPr lang="ru-RU" sz="1400" b="1" spc="-46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7E7E7E"/>
                </a:solidFill>
                <a:latin typeface="Arial"/>
                <a:cs typeface="Arial"/>
              </a:rPr>
              <a:t>полному</a:t>
            </a:r>
            <a:r>
              <a:rPr lang="ru-RU" sz="1400" b="1" spc="-46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7E7E7E"/>
                </a:solidFill>
                <a:latin typeface="Arial"/>
                <a:cs typeface="Arial"/>
              </a:rPr>
              <a:t>кругу</a:t>
            </a:r>
            <a:r>
              <a:rPr lang="ru-RU" sz="1400" b="1" spc="-25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7E7E7E"/>
                </a:solidFill>
                <a:latin typeface="Arial"/>
                <a:cs typeface="Arial"/>
              </a:rPr>
              <a:t>хозяйствующих</a:t>
            </a:r>
            <a:r>
              <a:rPr lang="ru-RU" sz="1400" b="1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7E7E7E"/>
                </a:solidFill>
                <a:latin typeface="Arial"/>
                <a:cs typeface="Arial"/>
              </a:rPr>
              <a:t>субъектов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kern="1200" dirty="0" smtClean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   (</a:t>
            </a:r>
            <a:r>
              <a:rPr lang="ru-RU" sz="2000" b="1" kern="1200" dirty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в процентах к итогу)</a:t>
            </a:r>
          </a:p>
          <a:p>
            <a:pPr marL="180000" marR="0" lvl="0" indent="0" defTabSz="914400" eaLnBrk="1" fontAlgn="auto" latinLnBrk="0" hangingPunct="1">
              <a:lnSpc>
                <a:spcPts val="1564"/>
              </a:lnSpc>
              <a:spcBef>
                <a:spcPts val="1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rgbClr val="7E7E7E"/>
              </a:solidFill>
              <a:latin typeface="Arial"/>
              <a:cs typeface="Arial"/>
            </a:endParaRPr>
          </a:p>
          <a:p>
            <a:pPr marL="180000" marR="0" lvl="0" indent="0" defTabSz="914400" eaLnBrk="1" fontAlgn="auto" latinLnBrk="0" hangingPunct="1">
              <a:lnSpc>
                <a:spcPts val="1564"/>
              </a:lnSpc>
              <a:spcBef>
                <a:spcPts val="1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/>
            </a:r>
            <a:b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</a:br>
            <a:endParaRPr sz="1400" b="1" dirty="0">
              <a:solidFill>
                <a:srgbClr val="7E7E7E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95153" y="1237820"/>
            <a:ext cx="9742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4285"/>
                </a:solidFill>
                <a:latin typeface="Arial"/>
                <a:cs typeface="Arial"/>
              </a:rPr>
              <a:t>5</a:t>
            </a: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334285"/>
                </a:solidFill>
                <a:latin typeface="Arial"/>
                <a:cs typeface="Arial"/>
              </a:rPr>
              <a:t>4</a:t>
            </a:r>
            <a:r>
              <a:rPr sz="2400" b="1" dirty="0" smtClean="0">
                <a:solidFill>
                  <a:srgbClr val="334285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2267" y="1412843"/>
            <a:ext cx="122850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ct val="0"/>
              </a:spcBef>
              <a:spcAft>
                <a:spcPct val="0"/>
              </a:spcAft>
            </a:pP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1</a:t>
            </a:r>
            <a:r>
              <a:rPr lang="ru-RU" sz="3600" b="1" dirty="0" smtClean="0">
                <a:solidFill>
                  <a:srgbClr val="334285"/>
                </a:solidFill>
                <a:latin typeface="Arial"/>
                <a:cs typeface="Arial"/>
              </a:rPr>
              <a:t>1</a:t>
            </a: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334285"/>
                </a:solidFill>
                <a:latin typeface="Arial"/>
                <a:cs typeface="Arial"/>
              </a:rPr>
              <a:t>5</a:t>
            </a:r>
            <a:r>
              <a:rPr sz="2400" b="1" dirty="0" smtClean="0">
                <a:solidFill>
                  <a:srgbClr val="334285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245" y="2432885"/>
            <a:ext cx="1614759" cy="4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Жилые</a:t>
            </a:r>
            <a:r>
              <a:rPr sz="1400" b="1" spc="3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здания</a:t>
            </a:r>
            <a:r>
              <a:rPr sz="1400" b="1" spc="3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помещения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95153" y="1974763"/>
            <a:ext cx="130138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Прочие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0995" y="2998695"/>
            <a:ext cx="9742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4285"/>
                </a:solidFill>
                <a:latin typeface="Arial"/>
                <a:cs typeface="Arial"/>
              </a:rPr>
              <a:t>1</a:t>
            </a: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334285"/>
                </a:solidFill>
                <a:latin typeface="Arial"/>
                <a:cs typeface="Arial"/>
              </a:rPr>
              <a:t>5</a:t>
            </a:r>
            <a:r>
              <a:rPr sz="2400" b="1" dirty="0" smtClean="0">
                <a:solidFill>
                  <a:srgbClr val="334285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098" y="3720599"/>
            <a:ext cx="1801217" cy="6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Объекты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интеллектуальной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собственности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8630" y="3558899"/>
            <a:ext cx="122850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4285"/>
                </a:solidFill>
                <a:latin typeface="Arial"/>
                <a:cs typeface="Arial"/>
              </a:rPr>
              <a:t>2</a:t>
            </a: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9,</a:t>
            </a:r>
            <a:r>
              <a:rPr lang="ru-RU" sz="2400" b="1" dirty="0" smtClean="0">
                <a:solidFill>
                  <a:srgbClr val="334285"/>
                </a:solidFill>
                <a:latin typeface="Arial"/>
                <a:cs typeface="Arial"/>
              </a:rPr>
              <a:t>6</a:t>
            </a:r>
            <a:r>
              <a:rPr sz="2400" b="1" dirty="0" smtClean="0">
                <a:solidFill>
                  <a:srgbClr val="334285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8630" y="4508482"/>
            <a:ext cx="2165386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Здания</a:t>
            </a:r>
            <a:r>
              <a:rPr sz="14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кроме</a:t>
            </a:r>
            <a:r>
              <a:rPr sz="14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жилых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)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400" b="1" spc="2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сооружения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5440" y="4743525"/>
            <a:ext cx="1271137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ct val="0"/>
              </a:spcBef>
              <a:spcAft>
                <a:spcPct val="0"/>
              </a:spcAft>
            </a:pP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3</a:t>
            </a:r>
            <a:r>
              <a:rPr lang="ru-RU" sz="3600" b="1" dirty="0" smtClean="0">
                <a:solidFill>
                  <a:srgbClr val="334285"/>
                </a:solidFill>
                <a:latin typeface="Arial"/>
                <a:cs typeface="Arial"/>
              </a:rPr>
              <a:t>2</a:t>
            </a:r>
            <a:r>
              <a:rPr sz="3600" b="1" dirty="0" smtClean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334285"/>
                </a:solidFill>
                <a:latin typeface="Arial"/>
                <a:cs typeface="Arial"/>
              </a:rPr>
              <a:t>1</a:t>
            </a:r>
            <a:r>
              <a:rPr sz="2400" b="1" dirty="0" smtClean="0">
                <a:solidFill>
                  <a:srgbClr val="334285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126" y="5589240"/>
            <a:ext cx="183699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 smtClean="0">
                <a:solidFill>
                  <a:srgbClr val="334285"/>
                </a:solidFill>
                <a:latin typeface="Arial"/>
                <a:cs typeface="Arial"/>
              </a:rPr>
              <a:t>Машины</a:t>
            </a:r>
            <a:r>
              <a:rPr lang="ru-RU" sz="1400" b="1" dirty="0" smtClean="0">
                <a:solidFill>
                  <a:srgbClr val="334285"/>
                </a:solidFill>
                <a:latin typeface="Arial"/>
                <a:cs typeface="Arial"/>
              </a:rPr>
              <a:t> и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оборудование</a:t>
            </a:r>
            <a:r>
              <a:rPr sz="1400" b="1" dirty="0" smtClean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lang="ru-RU" sz="1400" b="1" dirty="0" smtClean="0">
                <a:solidFill>
                  <a:srgbClr val="334285"/>
                </a:solidFill>
                <a:latin typeface="Arial"/>
                <a:cs typeface="Arial"/>
              </a:rPr>
              <a:t> включая </a:t>
            </a:r>
            <a:r>
              <a:rPr lang="ru-RU" sz="1400" b="1" dirty="0" err="1" smtClean="0">
                <a:solidFill>
                  <a:srgbClr val="334285"/>
                </a:solidFill>
                <a:latin typeface="Arial"/>
                <a:cs typeface="Arial"/>
              </a:rPr>
              <a:t>хозинвентарь</a:t>
            </a:r>
            <a:r>
              <a:rPr lang="ru-RU" sz="1400" b="1" dirty="0" smtClean="0">
                <a:solidFill>
                  <a:srgbClr val="334285"/>
                </a:solidFill>
                <a:latin typeface="Arial"/>
                <a:cs typeface="Arial"/>
              </a:rPr>
              <a:t> и другие объекты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6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5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7865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801"/>
            <a:ext cx="219595" cy="7383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0941" y="395348"/>
            <a:ext cx="10683659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Структура</a:t>
            </a:r>
            <a:r>
              <a:rPr lang="ru-RU" sz="2800" b="1" spc="4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инвестиций</a:t>
            </a:r>
            <a:r>
              <a:rPr lang="ru-RU" sz="2800" b="1" spc="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lang="ru-RU"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lang="ru-RU" sz="2800" b="1" spc="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r>
              <a:rPr lang="ru-RU" sz="2800" b="1" spc="5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lang="ru-RU"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направлениям воспроизводства основных фондов по Пермскому 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краю</a:t>
            </a:r>
            <a:r>
              <a:rPr lang="ru-RU" sz="2800" baseline="30000" dirty="0" smtClean="0">
                <a:solidFill>
                  <a:srgbClr val="000099"/>
                </a:solidFill>
                <a:effectLst/>
                <a:latin typeface="Calibri"/>
                <a:ea typeface="Calibri"/>
                <a:cs typeface="Times New Roman"/>
              </a:rPr>
              <a:t>1) 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lang="ru-RU" sz="2000" b="1" kern="1200" dirty="0" smtClean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(в процентах к итогу)</a:t>
            </a:r>
            <a:endParaRPr lang="ru-RU" sz="2000" b="1" kern="1200" dirty="0">
              <a:solidFill>
                <a:srgbClr val="334286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7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6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639AB81-9A78-4856-90E6-91EDABE63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35011"/>
              </p:ext>
            </p:extLst>
          </p:nvPr>
        </p:nvGraphicFramePr>
        <p:xfrm>
          <a:off x="1271464" y="1675829"/>
          <a:ext cx="5729756" cy="445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7809266" y="2708920"/>
            <a:ext cx="3169330" cy="229673"/>
            <a:chOff x="1093573" y="5359845"/>
            <a:chExt cx="3169330" cy="229673"/>
          </a:xfrm>
        </p:grpSpPr>
        <p:sp>
          <p:nvSpPr>
            <p:cNvPr id="29" name="Овал 28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FFC3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Строительство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29244" y="3140968"/>
            <a:ext cx="3419886" cy="228773"/>
            <a:chOff x="1093573" y="5603276"/>
            <a:chExt cx="3419886" cy="228773"/>
          </a:xfrm>
        </p:grpSpPr>
        <p:sp>
          <p:nvSpPr>
            <p:cNvPr id="32" name="Овал 31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248434" y="5603276"/>
              <a:ext cx="3265025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Приобретение основных средств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29244" y="3643744"/>
            <a:ext cx="2613903" cy="224466"/>
            <a:chOff x="1093573" y="5845807"/>
            <a:chExt cx="2613903" cy="224466"/>
          </a:xfrm>
        </p:grpSpPr>
        <p:sp>
          <p:nvSpPr>
            <p:cNvPr id="35" name="Овал 34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Реконструкция (включая расширение и модернизацию)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7829428" y="3980136"/>
            <a:ext cx="3289434" cy="59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Tahoma" panose="020B0604030504040204" pitchFamily="34" charset="0"/>
              </a:rPr>
              <a:t>   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Tahoma" panose="020B060403050404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8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9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82138" y="5850392"/>
            <a:ext cx="6096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1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1)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Без субъектов малого предпринимательства и объема инвестиций,    не наблюдаемых прямыми статистическими методами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01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"/>
          <p:cNvSpPr/>
          <p:nvPr/>
        </p:nvSpPr>
        <p:spPr>
          <a:xfrm>
            <a:off x="4494022" y="1935759"/>
            <a:ext cx="7441564" cy="3030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1327" y="433134"/>
            <a:ext cx="1069975" cy="12426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7865"/>
            <a:ext cx="219913" cy="45769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801"/>
            <a:ext cx="219595" cy="73837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6540" y="606924"/>
            <a:ext cx="9528060" cy="859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Структура</a:t>
            </a:r>
            <a:r>
              <a:rPr sz="2800" b="1" spc="72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инвестиций</a:t>
            </a:r>
            <a:r>
              <a:rPr sz="2800" b="1" spc="58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spc="2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800" b="1" spc="37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r>
              <a:rPr sz="2800" b="1" spc="78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2800" b="1" spc="23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видам</a:t>
            </a:r>
          </a:p>
          <a:p>
            <a:pPr marL="0" marR="0">
              <a:lnSpc>
                <a:spcPts val="3128"/>
              </a:lnSpc>
              <a:spcBef>
                <a:spcPts val="262"/>
              </a:spcBef>
              <a:spcAft>
                <a:spcPct val="0"/>
              </a:spcAft>
            </a:pP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экономической</a:t>
            </a:r>
            <a:r>
              <a:rPr sz="2800" b="1" spc="10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3085" y="1990334"/>
            <a:ext cx="3803568" cy="2486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7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A1162F"/>
                </a:solidFill>
                <a:latin typeface="Arial"/>
                <a:cs typeface="Arial"/>
              </a:rPr>
              <a:t>Инвестиции</a:t>
            </a:r>
            <a:r>
              <a:rPr sz="1800" b="1" spc="49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в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основной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капитал</a:t>
            </a:r>
            <a:endParaRPr sz="1800" dirty="0">
              <a:solidFill>
                <a:srgbClr val="334285"/>
              </a:solidFill>
              <a:latin typeface="Microsoft Sans Serif"/>
              <a:cs typeface="Microsoft Sans Serif"/>
            </a:endParaRPr>
          </a:p>
          <a:p>
            <a:pPr marL="0" marR="0">
              <a:lnSpc>
                <a:spcPts val="2037"/>
              </a:lnSpc>
              <a:spcBef>
                <a:spcPts val="182"/>
              </a:spcBef>
              <a:spcAft>
                <a:spcPct val="0"/>
              </a:spcAft>
            </a:pPr>
            <a:r>
              <a:rPr sz="1800" b="1" dirty="0" err="1">
                <a:solidFill>
                  <a:srgbClr val="A1162F"/>
                </a:solidFill>
                <a:latin typeface="Arial"/>
                <a:cs typeface="Arial"/>
              </a:rPr>
              <a:t>распределяются</a:t>
            </a:r>
            <a:r>
              <a:rPr sz="1800" b="1" spc="55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по</a:t>
            </a:r>
            <a:r>
              <a:rPr sz="1800" spc="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видам</a:t>
            </a:r>
            <a:endParaRPr sz="1800" dirty="0">
              <a:solidFill>
                <a:srgbClr val="334285"/>
              </a:solidFill>
              <a:latin typeface="Microsoft Sans Serif"/>
              <a:cs typeface="Microsoft Sans Serif"/>
            </a:endParaRPr>
          </a:p>
          <a:p>
            <a:pPr marL="0" marR="0">
              <a:lnSpc>
                <a:spcPts val="2037"/>
              </a:lnSpc>
              <a:spcBef>
                <a:spcPts val="182"/>
              </a:spcBef>
              <a:spcAft>
                <a:spcPct val="0"/>
              </a:spcAft>
            </a:pP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экономической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1162F"/>
                </a:solidFill>
                <a:latin typeface="Arial"/>
                <a:cs typeface="Arial"/>
              </a:rPr>
              <a:t>в</a:t>
            </a:r>
          </a:p>
          <a:p>
            <a:pPr marL="0" marR="0">
              <a:lnSpc>
                <a:spcPts val="2037"/>
              </a:lnSpc>
              <a:spcBef>
                <a:spcPts val="132"/>
              </a:spcBef>
              <a:spcAft>
                <a:spcPct val="0"/>
              </a:spcAft>
            </a:pPr>
            <a:r>
              <a:rPr sz="1800" b="1" spc="-10" dirty="0" err="1">
                <a:solidFill>
                  <a:srgbClr val="A1162F"/>
                </a:solidFill>
                <a:latin typeface="Arial"/>
                <a:cs typeface="Arial"/>
              </a:rPr>
              <a:t>соответствии</a:t>
            </a:r>
            <a:r>
              <a:rPr sz="1800" b="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1162F"/>
                </a:solidFill>
                <a:latin typeface="Arial"/>
                <a:cs typeface="Arial"/>
              </a:rPr>
              <a:t>с</a:t>
            </a:r>
            <a:r>
              <a:rPr sz="1800" b="1" spc="-5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Общероссийским</a:t>
            </a:r>
            <a:endParaRPr sz="1800" dirty="0">
              <a:solidFill>
                <a:srgbClr val="334285"/>
              </a:solidFill>
              <a:latin typeface="Microsoft Sans Serif"/>
              <a:cs typeface="Microsoft Sans Serif"/>
            </a:endParaRPr>
          </a:p>
          <a:p>
            <a:pPr marL="0" marR="0">
              <a:lnSpc>
                <a:spcPts val="2037"/>
              </a:lnSpc>
              <a:spcBef>
                <a:spcPts val="153"/>
              </a:spcBef>
              <a:spcAft>
                <a:spcPct val="0"/>
              </a:spcAft>
            </a:pP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классификатором</a:t>
            </a:r>
            <a:r>
              <a:rPr sz="1800" spc="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видов</a:t>
            </a:r>
            <a:endParaRPr sz="1800" dirty="0">
              <a:solidFill>
                <a:srgbClr val="334285"/>
              </a:solidFill>
              <a:latin typeface="Microsoft Sans Serif"/>
              <a:cs typeface="Microsoft Sans Serif"/>
            </a:endParaRPr>
          </a:p>
          <a:p>
            <a:pPr marL="0" marR="0">
              <a:lnSpc>
                <a:spcPts val="2037"/>
              </a:lnSpc>
              <a:spcBef>
                <a:spcPts val="101"/>
              </a:spcBef>
              <a:spcAft>
                <a:spcPct val="0"/>
              </a:spcAft>
            </a:pP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экономической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деятельности</a:t>
            </a:r>
          </a:p>
          <a:p>
            <a:pPr marL="0" marR="0">
              <a:lnSpc>
                <a:spcPts val="2037"/>
              </a:lnSpc>
              <a:spcBef>
                <a:spcPts val="155"/>
              </a:spcBef>
              <a:spcAft>
                <a:spcPct val="0"/>
              </a:spcAft>
            </a:pPr>
            <a:r>
              <a:rPr sz="1800" b="1" dirty="0">
                <a:solidFill>
                  <a:srgbClr val="A1162F"/>
                </a:solidFill>
                <a:latin typeface="Arial"/>
                <a:cs typeface="Arial"/>
              </a:rPr>
              <a:t>(ОКВЭД2)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,</a:t>
            </a:r>
            <a:r>
              <a:rPr sz="1800" spc="-49" dirty="0">
                <a:solidFill>
                  <a:srgbClr val="334285"/>
                </a:solidFill>
                <a:latin typeface="Microsoft Sans Serif"/>
                <a:cs typeface="Microsoft Sans Serif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исходя</a:t>
            </a:r>
            <a:r>
              <a:rPr sz="1800" spc="-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из</a:t>
            </a:r>
            <a:r>
              <a:rPr sz="1800" spc="-2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той</a:t>
            </a:r>
            <a:r>
              <a:rPr sz="1800" spc="-2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сферы</a:t>
            </a:r>
            <a:endParaRPr sz="1800" dirty="0">
              <a:solidFill>
                <a:srgbClr val="334285"/>
              </a:solidFill>
              <a:latin typeface="Microsoft Sans Serif"/>
              <a:cs typeface="Microsoft Sans Serif"/>
            </a:endParaRPr>
          </a:p>
          <a:p>
            <a:pPr marL="0" marR="0">
              <a:lnSpc>
                <a:spcPts val="2037"/>
              </a:lnSpc>
              <a:spcBef>
                <a:spcPts val="106"/>
              </a:spcBef>
              <a:spcAft>
                <a:spcPct val="0"/>
              </a:spcAft>
            </a:pPr>
            <a:r>
              <a:rPr sz="1800" dirty="0" err="1">
                <a:solidFill>
                  <a:srgbClr val="334285"/>
                </a:solidFill>
                <a:latin typeface="Microsoft Sans Serif"/>
                <a:cs typeface="Microsoft Sans Serif"/>
              </a:rPr>
              <a:t>экономической</a:t>
            </a:r>
            <a:r>
              <a:rPr sz="1800" spc="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4285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800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1162F"/>
                </a:solidFill>
                <a:latin typeface="Arial"/>
                <a:cs typeface="Arial"/>
              </a:rPr>
              <a:t>в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A1162F"/>
                </a:solidFill>
                <a:latin typeface="Arial"/>
                <a:cs typeface="Arial"/>
              </a:rPr>
              <a:t>рамках</a:t>
            </a:r>
            <a:r>
              <a:rPr sz="1800" b="1" spc="4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A1162F"/>
                </a:solidFill>
                <a:latin typeface="Arial"/>
                <a:cs typeface="Arial"/>
              </a:rPr>
              <a:t>которой</a:t>
            </a:r>
            <a:r>
              <a:rPr sz="1800" b="1" spc="65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A1162F"/>
                </a:solidFill>
                <a:latin typeface="Arial"/>
                <a:cs typeface="Arial"/>
              </a:rPr>
              <a:t>будут</a:t>
            </a:r>
            <a:endParaRPr sz="1800" b="1" dirty="0">
              <a:solidFill>
                <a:srgbClr val="A1162F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3841" y="1992561"/>
            <a:ext cx="983555" cy="50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Код</a:t>
            </a:r>
          </a:p>
          <a:p>
            <a:pPr marL="0" marR="0">
              <a:lnSpc>
                <a:spcPts val="1787"/>
              </a:lnSpc>
              <a:spcBef>
                <a:spcPts val="121"/>
              </a:spcBef>
              <a:spcAft>
                <a:spcPct val="0"/>
              </a:spcAft>
            </a:pPr>
            <a:r>
              <a:rPr sz="1600" b="1" spc="-10">
                <a:solidFill>
                  <a:srgbClr val="334285"/>
                </a:solidFill>
                <a:latin typeface="Arial"/>
                <a:cs typeface="Arial"/>
              </a:rPr>
              <a:t>ОКВЭД</a:t>
            </a: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50053" y="2239487"/>
            <a:ext cx="1108471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Примеры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19871" y="2236236"/>
            <a:ext cx="3647999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Наименование</a:t>
            </a:r>
            <a:r>
              <a:rPr sz="16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вида</a:t>
            </a:r>
            <a:r>
              <a:rPr sz="1600" b="1" spc="-2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98162" y="2812798"/>
            <a:ext cx="2010157" cy="662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59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цеха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400" b="1" spc="1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производству</a:t>
            </a:r>
          </a:p>
          <a:p>
            <a:pPr marL="0" marR="0">
              <a:lnSpc>
                <a:spcPts val="1564"/>
              </a:lnSpc>
              <a:spcBef>
                <a:spcPts val="11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кирпича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96986" y="2812798"/>
            <a:ext cx="4011753" cy="66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Производство</a:t>
            </a:r>
            <a:r>
              <a:rPr sz="1400" b="1" spc="2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кирпича,</a:t>
            </a:r>
            <a:r>
              <a:rPr sz="1400" b="1" spc="-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черепицы</a:t>
            </a:r>
            <a:r>
              <a:rPr sz="1400" b="1" spc="-1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прочих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строительных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изделий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из</a:t>
            </a:r>
            <a:r>
              <a:rPr sz="1400" b="1" spc="4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обожженной</a:t>
            </a: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глины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81571" y="3026247"/>
            <a:ext cx="745616" cy="1699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9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23.32</a:t>
            </a:r>
          </a:p>
          <a:p>
            <a:pPr marL="0" marR="0">
              <a:lnSpc>
                <a:spcPts val="1564"/>
              </a:lnSpc>
              <a:spcBef>
                <a:spcPts val="4145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68.32.1</a:t>
            </a:r>
          </a:p>
          <a:p>
            <a:pPr marL="73190" marR="0">
              <a:lnSpc>
                <a:spcPts val="1564"/>
              </a:lnSpc>
              <a:spcBef>
                <a:spcPts val="4195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85.14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98162" y="3544318"/>
            <a:ext cx="2154988" cy="4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жилых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домов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96986" y="3544318"/>
            <a:ext cx="3862046" cy="66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Управление</a:t>
            </a:r>
            <a:r>
              <a:rPr sz="1400" b="1" spc="-4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эксплуатацией</a:t>
            </a:r>
            <a:r>
              <a:rPr sz="1400" b="1" spc="-1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жилого</a:t>
            </a:r>
            <a:r>
              <a:rPr sz="1400" b="1" spc="-3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фонда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за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вознаграждение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или</a:t>
            </a:r>
            <a:r>
              <a:rPr sz="1400" b="1" spc="4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договорной</a:t>
            </a: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основе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98162" y="4275838"/>
            <a:ext cx="2217154" cy="6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общеобразовательных</a:t>
            </a: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школ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3085" y="4457017"/>
            <a:ext cx="3711050" cy="845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7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A1162F"/>
                </a:solidFill>
                <a:latin typeface="Arial"/>
                <a:cs typeface="Arial"/>
              </a:rPr>
              <a:t>функционировать</a:t>
            </a:r>
            <a:r>
              <a:rPr sz="1800" b="1" spc="-54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34285"/>
                </a:solidFill>
                <a:latin typeface="Microsoft Sans Serif"/>
                <a:cs typeface="Microsoft Sans Serif"/>
              </a:rPr>
              <a:t>создаваемые</a:t>
            </a:r>
          </a:p>
          <a:p>
            <a:pPr marL="0" marR="0">
              <a:lnSpc>
                <a:spcPts val="2037"/>
              </a:lnSpc>
              <a:spcBef>
                <a:spcPts val="170"/>
              </a:spcBef>
              <a:spcAft>
                <a:spcPct val="0"/>
              </a:spcAft>
            </a:pPr>
            <a:r>
              <a:rPr sz="1800">
                <a:solidFill>
                  <a:srgbClr val="334285"/>
                </a:solidFill>
                <a:latin typeface="Microsoft Sans Serif"/>
                <a:cs typeface="Microsoft Sans Serif"/>
              </a:rPr>
              <a:t>или</a:t>
            </a:r>
            <a:r>
              <a:rPr sz="1800" spc="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34285"/>
                </a:solidFill>
                <a:latin typeface="Microsoft Sans Serif"/>
                <a:cs typeface="Microsoft Sans Serif"/>
              </a:rPr>
              <a:t>приобретаемые</a:t>
            </a:r>
            <a:r>
              <a:rPr sz="1800" spc="27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334285"/>
                </a:solidFill>
                <a:latin typeface="Microsoft Sans Serif"/>
                <a:cs typeface="Microsoft Sans Serif"/>
              </a:rPr>
              <a:t>основные</a:t>
            </a:r>
          </a:p>
          <a:p>
            <a:pPr marL="0" marR="0">
              <a:lnSpc>
                <a:spcPts val="2037"/>
              </a:lnSpc>
              <a:spcBef>
                <a:spcPts val="168"/>
              </a:spcBef>
              <a:spcAft>
                <a:spcPct val="0"/>
              </a:spcAft>
            </a:pPr>
            <a:r>
              <a:rPr sz="1800">
                <a:solidFill>
                  <a:srgbClr val="334285"/>
                </a:solidFill>
                <a:latin typeface="Microsoft Sans Serif"/>
                <a:cs typeface="Microsoft Sans Serif"/>
              </a:rPr>
              <a:t>фонды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96986" y="4489287"/>
            <a:ext cx="270492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Образование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среднее</a:t>
            </a:r>
            <a:r>
              <a:rPr sz="1400" b="1" spc="-2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общее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6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8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17865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801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737" y="395347"/>
            <a:ext cx="11357221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1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Структура</a:t>
            </a:r>
            <a:r>
              <a:rPr kumimoji="0" lang="ru-RU" sz="2800" b="1" i="0" u="none" strike="noStrike" kern="0" cap="none" spc="47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инвестиций</a:t>
            </a:r>
            <a:r>
              <a:rPr kumimoji="0" lang="ru-RU" sz="2800" b="1" i="0" u="none" strike="noStrike" kern="0" cap="none" spc="34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основной</a:t>
            </a:r>
            <a:r>
              <a:rPr kumimoji="0" lang="ru-RU" sz="2800" b="1" i="0" u="none" strike="noStrike" kern="0" cap="none" spc="17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капитал по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4285"/>
                </a:solidFill>
                <a:effectLst/>
                <a:uLnTx/>
                <a:uFillTx/>
                <a:latin typeface="Arial"/>
                <a:cs typeface="Arial"/>
              </a:rPr>
              <a:t>видам экономической деятельности 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по 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Пермскому 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краю</a:t>
            </a:r>
            <a:r>
              <a:rPr lang="ru-RU" sz="2800" baseline="30000" dirty="0" smtClean="0">
                <a:solidFill>
                  <a:srgbClr val="000099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ru-RU" sz="2800" baseline="30000" dirty="0">
                <a:solidFill>
                  <a:srgbClr val="000099"/>
                </a:solidFill>
                <a:latin typeface="Calibri"/>
                <a:ea typeface="Calibri"/>
                <a:cs typeface="Times New Roman"/>
              </a:rPr>
              <a:t>) </a:t>
            </a:r>
            <a:endParaRPr lang="ru-RU" sz="2800" b="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31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(в </a:t>
            </a:r>
            <a:r>
              <a:rPr lang="ru-RU" sz="2000" b="1" kern="1200" dirty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процентах к итогу</a:t>
            </a:r>
            <a:r>
              <a:rPr lang="ru-RU" sz="2000" b="1" kern="1200" dirty="0" smtClean="0">
                <a:solidFill>
                  <a:srgbClr val="334286"/>
                </a:solidFill>
                <a:latin typeface="Arial" panose="020B0604020202020204"/>
                <a:cs typeface="Times New Roman" panose="02020603050405020304" pitchFamily="18" charset="0"/>
              </a:rPr>
              <a:t>)</a:t>
            </a:r>
            <a:endParaRPr lang="ru-RU" sz="2000" b="1" kern="1200" dirty="0">
              <a:solidFill>
                <a:srgbClr val="334286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19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6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639AB81-9A78-4856-90E6-91EDABE63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553251"/>
              </p:ext>
            </p:extLst>
          </p:nvPr>
        </p:nvGraphicFramePr>
        <p:xfrm>
          <a:off x="1271464" y="1675829"/>
          <a:ext cx="5729756" cy="445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7834614" y="2114790"/>
            <a:ext cx="3169330" cy="229673"/>
            <a:chOff x="1093573" y="5359845"/>
            <a:chExt cx="3169330" cy="229673"/>
          </a:xfrm>
        </p:grpSpPr>
        <p:sp>
          <p:nvSpPr>
            <p:cNvPr id="29" name="Овал 28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FFC32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Обрабатывающие</a:t>
              </a:r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Tahoma" panose="020B0604030504040204" pitchFamily="34" charset="0"/>
                </a:rPr>
                <a:t> </a:t>
              </a: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производства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27055" y="2531203"/>
            <a:ext cx="3419886" cy="228773"/>
            <a:chOff x="1093573" y="5603276"/>
            <a:chExt cx="3419886" cy="228773"/>
          </a:xfrm>
        </p:grpSpPr>
        <p:sp>
          <p:nvSpPr>
            <p:cNvPr id="32" name="Овал 31"/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>
            <a:xfrm>
              <a:off x="1248434" y="5603276"/>
              <a:ext cx="3265025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Добыча полезных ископаемых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34614" y="2878370"/>
            <a:ext cx="2613903" cy="224466"/>
            <a:chOff x="1093573" y="5845807"/>
            <a:chExt cx="2613903" cy="224466"/>
          </a:xfrm>
        </p:grpSpPr>
        <p:sp>
          <p:nvSpPr>
            <p:cNvPr id="35" name="Овал 34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DA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1248434" y="5845807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Транспортировка </a:t>
              </a:r>
            </a:p>
            <a:p>
              <a:pPr>
                <a:defRPr/>
              </a:pPr>
              <a:r>
                <a:rPr lang="ru-RU" sz="1400" b="1" dirty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 </a:t>
              </a: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и хранение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811556" y="3440107"/>
            <a:ext cx="2944681" cy="224466"/>
            <a:chOff x="1093573" y="6084031"/>
            <a:chExt cx="2944681" cy="224466"/>
          </a:xfrm>
        </p:grpSpPr>
        <p:sp>
          <p:nvSpPr>
            <p:cNvPr id="38" name="Овал 37"/>
            <p:cNvSpPr/>
            <p:nvPr/>
          </p:nvSpPr>
          <p:spPr>
            <a:xfrm>
              <a:off x="1093573" y="6106264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1248434" y="6084031"/>
              <a:ext cx="2789820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Обеспечение электрической энергией, газом и паром; кондиционирование воздуха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790546" y="3881503"/>
            <a:ext cx="3169330" cy="229673"/>
            <a:chOff x="1093573" y="5359845"/>
            <a:chExt cx="3169330" cy="229673"/>
          </a:xfrm>
        </p:grpSpPr>
        <p:sp>
          <p:nvSpPr>
            <p:cNvPr id="41" name="Овал 40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92E2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248434" y="5359845"/>
              <a:ext cx="3014469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Строительство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824106" y="4267831"/>
            <a:ext cx="4303823" cy="288922"/>
            <a:chOff x="1122848" y="5543127"/>
            <a:chExt cx="4303823" cy="288922"/>
          </a:xfrm>
        </p:grpSpPr>
        <p:sp>
          <p:nvSpPr>
            <p:cNvPr id="46" name="Овал 45"/>
            <p:cNvSpPr/>
            <p:nvPr/>
          </p:nvSpPr>
          <p:spPr>
            <a:xfrm>
              <a:off x="1122848" y="5543127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1248434" y="5603276"/>
              <a:ext cx="4178237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790546" y="4685658"/>
            <a:ext cx="2713868" cy="224466"/>
            <a:chOff x="1003974" y="5776750"/>
            <a:chExt cx="2713868" cy="224466"/>
          </a:xfrm>
        </p:grpSpPr>
        <p:sp>
          <p:nvSpPr>
            <p:cNvPr id="49" name="Овал 48"/>
            <p:cNvSpPr/>
            <p:nvPr/>
          </p:nvSpPr>
          <p:spPr>
            <a:xfrm>
              <a:off x="1003974" y="5778040"/>
              <a:ext cx="180000" cy="180000"/>
            </a:xfrm>
            <a:prstGeom prst="ellipse">
              <a:avLst/>
            </a:prstGeom>
            <a:noFill/>
            <a:ln w="57150" cap="flat" cmpd="sng" algn="ctr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" name="Заголовок 1"/>
            <p:cNvSpPr txBox="1">
              <a:spLocks/>
            </p:cNvSpPr>
            <p:nvPr/>
          </p:nvSpPr>
          <p:spPr>
            <a:xfrm>
              <a:off x="1258800" y="5776750"/>
              <a:ext cx="2459042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400" b="1" dirty="0" smtClean="0">
                  <a:solidFill>
                    <a:srgbClr val="382AA2"/>
                  </a:solidFill>
                  <a:latin typeface="Arial"/>
                  <a:ea typeface="Tahoma" panose="020B0604030504040204" pitchFamily="34" charset="0"/>
                </a:rPr>
                <a:t>Прочие</a:t>
              </a:r>
              <a:endPara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endParaRPr>
            </a:p>
          </p:txBody>
        </p: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7851992" y="4182814"/>
            <a:ext cx="3289434" cy="59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Tahoma" panose="020B0604030504040204" pitchFamily="34" charset="0"/>
              </a:rPr>
              <a:t>   </a:t>
            </a:r>
            <a:r>
              <a:rPr lang="ru-RU" sz="1400" b="1" dirty="0" smtClean="0">
                <a:solidFill>
                  <a:srgbClr val="382AA2"/>
                </a:solidFill>
                <a:latin typeface="Arial"/>
                <a:ea typeface="Tahoma" panose="020B0604030504040204" pitchFamily="34" charset="0"/>
              </a:rPr>
              <a:t>Деятельность по операциям </a:t>
            </a:r>
          </a:p>
          <a:p>
            <a:pPr>
              <a:defRPr/>
            </a:pPr>
            <a:r>
              <a:rPr lang="ru-RU" sz="1400" b="1" dirty="0">
                <a:solidFill>
                  <a:srgbClr val="382AA2"/>
                </a:solidFill>
                <a:latin typeface="Arial"/>
                <a:ea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382AA2"/>
                </a:solidFill>
                <a:latin typeface="Arial"/>
                <a:ea typeface="Tahoma" panose="020B0604030504040204" pitchFamily="34" charset="0"/>
              </a:rPr>
              <a:t>  с недвижимым имуществом</a:t>
            </a:r>
            <a:endParaRPr lang="ru-RU" sz="1400" b="1" dirty="0">
              <a:solidFill>
                <a:srgbClr val="382AA2"/>
              </a:solidFill>
              <a:latin typeface="Arial"/>
              <a:ea typeface="Tahoma" panose="020B0604030504040204" pitchFamily="34" charset="0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44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19912" y="5816920"/>
            <a:ext cx="605822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1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1)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Без субъектов малого предпринимательства и объема инвестиций,    не наблюдаемых прямыми статистическими методами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8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0907" y="6314173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94" y="1400375"/>
            <a:ext cx="4727575" cy="3987800"/>
          </a:xfrm>
        </p:spPr>
        <p:txBody>
          <a:bodyPr anchor="ctr" anchorCtr="0"/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27067" y="16841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27067" y="95174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27067" y="173506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27067" y="251839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374200"/>
            <a:ext cx="50467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kern="1200" spc="-2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" algn="l" rtl="0">
              <a:lnSpc>
                <a:spcPct val="80000"/>
              </a:lnSpc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ИНВЕСТИЦИОННОЙ ДЕЯТЕЛЬНОСТИ</a:t>
            </a:r>
            <a:endParaRPr lang="ru-RU" sz="1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0" y="1167867"/>
            <a:ext cx="562674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ИТОГОВ ПО ИНВЕСТИЦИЯМ </a:t>
            </a:r>
          </a:p>
          <a:p>
            <a:pPr marL="26670" algn="l" rtl="0">
              <a:lnSpc>
                <a:spcPct val="80000"/>
              </a:lnSpc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565251" y="1872069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ИНДЕКСА ФИЗИЧЕСКОГО ОБЪЕМА ИНВЕСТИЦИЙ В ОСНОВНОЙ КАПИТАЛ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82402" y="2653812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ПУБЛИКАЦИИ ПО ИНВЕСТИЦИЯМ В ОСНОВНОЙ КАПИТАЛ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330171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71706" y="399442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36470" y="3523314"/>
            <a:ext cx="5355505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l" rtl="0">
              <a:lnSpc>
                <a:spcPct val="80000"/>
              </a:lnSpc>
              <a:spcBef>
                <a:spcPts val="1335"/>
              </a:spcBef>
            </a:pPr>
            <a:r>
              <a:rPr lang="ru-RU" sz="1400" kern="1200" spc="-2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</a:t>
            </a:r>
            <a:endParaRPr lang="ru-RU" sz="11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687398" y="4092914"/>
            <a:ext cx="54144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ru-RU" sz="1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</a:t>
            </a:r>
          </a:p>
          <a:p>
            <a:pPr algn="l" rtl="0">
              <a:lnSpc>
                <a:spcPct val="80000"/>
              </a:lnSpc>
            </a:pPr>
            <a:r>
              <a:rPr lang="ru-RU" sz="1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ПЕРМСКОМУ КРАЮ ЗА ЯНВАРЬ-СЕНТЯБРЬ 2021Г. </a:t>
            </a:r>
            <a:endParaRPr lang="ru-RU" sz="1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712304" y="5014524"/>
            <a:ext cx="482699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ru-RU" sz="1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</a:t>
            </a:r>
            <a:endParaRPr lang="ru-RU" sz="1400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903020" y="479292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kern="1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4000" kern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8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"/>
          <p:cNvSpPr/>
          <p:nvPr/>
        </p:nvSpPr>
        <p:spPr>
          <a:xfrm>
            <a:off x="0" y="1598803"/>
            <a:ext cx="219913" cy="457695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647674"/>
            <a:ext cx="219595" cy="7383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913" y="647673"/>
            <a:ext cx="11752490" cy="56892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7038" y="395347"/>
            <a:ext cx="10559131" cy="1264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Структура</a:t>
            </a:r>
            <a:r>
              <a:rPr sz="2800" b="1" spc="4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инвестиций</a:t>
            </a:r>
            <a:r>
              <a:rPr sz="2800" b="1" spc="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800" b="1" spc="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r>
              <a:rPr sz="2800" b="1" spc="5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источникам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ф</a:t>
            </a:r>
            <a:r>
              <a:rPr sz="2800" b="1" dirty="0" err="1" smtClean="0">
                <a:solidFill>
                  <a:srgbClr val="334285"/>
                </a:solidFill>
                <a:latin typeface="Arial"/>
                <a:cs typeface="Arial"/>
              </a:rPr>
              <a:t>инансирования</a:t>
            </a:r>
            <a:r>
              <a:rPr lang="en-US" sz="2800" b="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по Пермскому краю</a:t>
            </a:r>
            <a:r>
              <a:rPr lang="ru-RU" sz="2800" baseline="30000" dirty="0">
                <a:solidFill>
                  <a:srgbClr val="000099"/>
                </a:solidFill>
                <a:latin typeface="Calibri"/>
                <a:ea typeface="Calibri"/>
                <a:cs typeface="Times New Roman"/>
              </a:rPr>
              <a:t>1)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(в процентах к итогу)</a:t>
            </a:r>
          </a:p>
          <a:p>
            <a:pPr marL="0" marR="0">
              <a:lnSpc>
                <a:spcPts val="3128"/>
              </a:lnSpc>
              <a:spcBef>
                <a:spcPts val="262"/>
              </a:spcBef>
              <a:spcAft>
                <a:spcPct val="0"/>
              </a:spcAft>
            </a:pP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8571" y="1294702"/>
            <a:ext cx="186812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Привлеченные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8041" y="1592595"/>
            <a:ext cx="9657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/>
                <a:cs typeface="Arial"/>
              </a:rPr>
              <a:t>31</a:t>
            </a:r>
            <a:r>
              <a:rPr sz="3200" b="1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3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1011" y="2098309"/>
            <a:ext cx="929564" cy="44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Кредиты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154089" marR="0">
              <a:lnSpc>
                <a:spcPts val="1564"/>
              </a:lnSpc>
              <a:spcBef>
                <a:spcPts val="38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банков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7494" y="2299858"/>
            <a:ext cx="80886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Прочие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32353" y="2538587"/>
            <a:ext cx="79381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11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800" b="1" dirty="0" smtClean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1800" b="1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1624" y="2553706"/>
            <a:ext cx="93186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3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46587" y="3053438"/>
            <a:ext cx="1017042" cy="66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4630" marR="0" algn="l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Заемные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 algn="l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средства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</a:p>
          <a:p>
            <a:pPr marL="268452" marR="0" algn="l">
              <a:lnSpc>
                <a:spcPts val="1564"/>
              </a:lnSpc>
              <a:spcBef>
                <a:spcPts val="115"/>
              </a:spcBef>
              <a:spcAft>
                <a:spcPct val="0"/>
              </a:spcAft>
            </a:pPr>
            <a:r>
              <a:rPr sz="1400" b="1" spc="-10" dirty="0" err="1">
                <a:solidFill>
                  <a:srgbClr val="334285"/>
                </a:solidFill>
                <a:latin typeface="Arial"/>
                <a:cs typeface="Arial"/>
              </a:rPr>
              <a:t>других</a:t>
            </a:r>
            <a:endParaRPr sz="1400" b="1" spc="-10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8340" y="3407666"/>
            <a:ext cx="1044748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Средства,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98340" y="3619781"/>
            <a:ext cx="1467234" cy="66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привлеченные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для</a:t>
            </a:r>
            <a:r>
              <a:rPr sz="1400" b="1" spc="3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долевого</a:t>
            </a: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строительства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87990" y="3692248"/>
            <a:ext cx="127445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334285"/>
                </a:solidFill>
                <a:latin typeface="Arial"/>
                <a:cs typeface="Arial"/>
              </a:rPr>
              <a:t>организаций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125703" marR="0">
              <a:lnSpc>
                <a:spcPts val="3428"/>
              </a:lnSpc>
              <a:spcBef>
                <a:spcPts val="235"/>
              </a:spcBef>
              <a:spcAft>
                <a:spcPct val="0"/>
              </a:spcAft>
            </a:pPr>
            <a:r>
              <a:rPr sz="3200" b="1" dirty="0" smtClean="0">
                <a:solidFill>
                  <a:srgbClr val="C00000"/>
                </a:solidFill>
                <a:latin typeface="Arial"/>
                <a:cs typeface="Arial"/>
              </a:rPr>
              <a:t>4,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9185" y="4281389"/>
            <a:ext cx="93186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3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654016" y="4825048"/>
            <a:ext cx="151278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4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 smtClean="0">
                <a:solidFill>
                  <a:srgbClr val="334285"/>
                </a:solidFill>
                <a:latin typeface="Arial"/>
                <a:cs typeface="Arial"/>
              </a:rPr>
              <a:t>Бюджетные</a:t>
            </a:r>
            <a:r>
              <a:rPr lang="ru-RU" sz="1400" b="1" dirty="0" smtClean="0">
                <a:solidFill>
                  <a:srgbClr val="334285"/>
                </a:solidFill>
                <a:latin typeface="Arial"/>
                <a:cs typeface="Arial"/>
              </a:rPr>
              <a:t> средства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3318"/>
              </a:lnSpc>
              <a:spcBef>
                <a:spcPts val="125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3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b="1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26540" y="5541290"/>
            <a:ext cx="170359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Собственные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35098" y="5801084"/>
            <a:ext cx="9657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highlight>
                  <a:srgbClr val="FAE4D5"/>
                </a:highlight>
                <a:latin typeface="Arial"/>
                <a:cs typeface="Arial"/>
              </a:rPr>
              <a:t>69</a:t>
            </a:r>
            <a:r>
              <a:rPr sz="3200" b="1" dirty="0" smtClean="0">
                <a:solidFill>
                  <a:srgbClr val="C00000"/>
                </a:solidFill>
                <a:highlight>
                  <a:srgbClr val="FAE4D5"/>
                </a:highlight>
                <a:latin typeface="Arial"/>
                <a:cs typeface="Arial"/>
              </a:rPr>
              <a:t>%</a:t>
            </a:r>
            <a:endParaRPr sz="3200" b="1" dirty="0">
              <a:solidFill>
                <a:srgbClr val="C00000"/>
              </a:solidFill>
              <a:highlight>
                <a:srgbClr val="FAE4D5"/>
              </a:highlight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36959" y="6428689"/>
            <a:ext cx="3784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20</a:t>
            </a: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0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6196" y="5850392"/>
            <a:ext cx="6096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ru-RU" sz="1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1)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Без субъектов малого предпринимательства и объема инвестиций,    не наблюдаемых прямыми статистическими методами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1371447" y="449962"/>
            <a:ext cx="10612800" cy="78634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600" b="1" dirty="0" smtClean="0"/>
              <a:t>Инвестиции в основной капитал по Пермскому краю</a:t>
            </a:r>
          </a:p>
          <a:p>
            <a:pPr lvl="0">
              <a:spcBef>
                <a:spcPts val="0"/>
              </a:spcBef>
            </a:pPr>
            <a:r>
              <a:rPr lang="ru-RU" sz="1400" b="1" kern="0" dirty="0" smtClean="0">
                <a:solidFill>
                  <a:srgbClr val="7E7E7E"/>
                </a:solidFill>
                <a:latin typeface="Arial"/>
                <a:cs typeface="Arial"/>
              </a:rPr>
              <a:t>по</a:t>
            </a:r>
            <a:r>
              <a:rPr lang="ru-RU" sz="1400" b="1" kern="0" spc="-46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полному</a:t>
            </a:r>
            <a:r>
              <a:rPr lang="ru-RU" sz="1400" b="1" kern="0" spc="-46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кругу</a:t>
            </a:r>
            <a:r>
              <a:rPr lang="ru-RU" sz="1400" b="1" kern="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rgbClr val="7E7E7E"/>
                </a:solidFill>
                <a:latin typeface="Arial"/>
                <a:cs typeface="Arial"/>
              </a:rPr>
              <a:t>хозяйствующих</a:t>
            </a:r>
            <a:r>
              <a:rPr lang="ru-RU" sz="1400" b="1" kern="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 smtClean="0">
                <a:solidFill>
                  <a:srgbClr val="7E7E7E"/>
                </a:solidFill>
                <a:latin typeface="Arial"/>
                <a:cs typeface="Arial"/>
              </a:rPr>
              <a:t>субъектов </a:t>
            </a:r>
            <a:r>
              <a:rPr lang="ru-RU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  <a:t>1</a:t>
            </a:r>
            <a:r>
              <a:rPr lang="ru-RU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  <a:t>)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/>
              </a:rPr>
              <a:t>  </a:t>
            </a:r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(млн </a:t>
            </a:r>
            <a:r>
              <a:rPr lang="ru-RU" sz="2000" b="1" dirty="0">
                <a:latin typeface="Arial" panose="020B0604020202020204"/>
                <a:cs typeface="Times New Roman" panose="02020603050405020304" pitchFamily="18" charset="0"/>
              </a:rPr>
              <a:t>рублей)</a:t>
            </a:r>
          </a:p>
          <a:p>
            <a:pPr lvl="0" algn="ctr"/>
            <a:endParaRPr lang="ru-RU" sz="2400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9" y="4280406"/>
              <a:ext cx="501959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ru-RU" sz="14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ru-RU" kern="12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17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38334"/>
              </p:ext>
            </p:extLst>
          </p:nvPr>
        </p:nvGraphicFramePr>
        <p:xfrm>
          <a:off x="3195450" y="1639540"/>
          <a:ext cx="8460000" cy="430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2297" y="5920588"/>
            <a:ext cx="11911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ru-RU" kern="1200" dirty="0">
                <a:solidFill>
                  <a:srgbClr val="585858"/>
                </a:solidFill>
                <a:latin typeface="Times New Roman"/>
                <a:ea typeface="Times New Roman"/>
              </a:rPr>
              <a:t>_________________________________________</a:t>
            </a:r>
          </a:p>
          <a:p>
            <a:pPr algn="l" rtl="0"/>
            <a:r>
              <a:rPr lang="ru-RU" kern="1200" baseline="30000" dirty="0">
                <a:solidFill>
                  <a:srgbClr val="585858"/>
                </a:solidFill>
                <a:latin typeface="Times New Roman"/>
                <a:ea typeface="Times New Roman"/>
              </a:rPr>
              <a:t> </a:t>
            </a:r>
            <a:r>
              <a:rPr lang="ru-RU" sz="1200" kern="1200" baseline="300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  <a:t>1)</a:t>
            </a:r>
            <a:r>
              <a:rPr lang="ru-RU" sz="1200" kern="12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  <a:t> За 20</a:t>
            </a:r>
            <a:r>
              <a:rPr lang="en-US" sz="1200" kern="12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  <a:t>20</a:t>
            </a:r>
            <a:r>
              <a:rPr lang="ru-RU" sz="1200" kern="12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  <a:t> год - вторая оценка в соответствии с  Регламентом оценки, корректировки и публикации данных статистического наблюдения</a:t>
            </a:r>
            <a:br>
              <a:rPr lang="ru-RU" sz="1200" kern="12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</a:br>
            <a:r>
              <a:rPr lang="ru-RU" sz="1200" kern="1200" dirty="0">
                <a:solidFill>
                  <a:srgbClr val="585858"/>
                </a:solidFill>
                <a:latin typeface="Arial" panose="020B0604020202020204"/>
                <a:ea typeface="Times New Roman"/>
              </a:rPr>
              <a:t>    за строительством и инвестициями в основной капитал, утвержденным  приказом Росстата от 26.09.2016 № 544.</a:t>
            </a:r>
          </a:p>
        </p:txBody>
      </p:sp>
      <p:sp>
        <p:nvSpPr>
          <p:cNvPr id="16" name="Поле 2"/>
          <p:cNvSpPr txBox="1"/>
          <p:nvPr/>
        </p:nvSpPr>
        <p:spPr>
          <a:xfrm>
            <a:off x="373343" y="2539035"/>
            <a:ext cx="2916000" cy="4856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ru-RU" sz="4800" b="1" kern="1200" dirty="0">
                <a:solidFill>
                  <a:srgbClr val="E1002B"/>
                </a:solidFill>
                <a:latin typeface="Arial Cyr" panose="020B0604020202020204" pitchFamily="34" charset="0"/>
              </a:rPr>
              <a:t>185797</a:t>
            </a:r>
            <a:r>
              <a:rPr lang="ru-RU" sz="3200" b="1" kern="1200" dirty="0">
                <a:solidFill>
                  <a:srgbClr val="E1002B"/>
                </a:solidFill>
                <a:latin typeface="Arial Cyr" panose="020B0604020202020204" pitchFamily="34" charset="0"/>
              </a:rPr>
              <a:t>,3</a:t>
            </a:r>
            <a:endParaRPr lang="ru-RU" sz="16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939" y="118555"/>
            <a:ext cx="16448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endParaRPr lang="ru-RU" sz="1600" b="1" kern="1200" dirty="0">
              <a:solidFill>
                <a:srgbClr val="334286"/>
              </a:solidFill>
              <a:latin typeface="Arial" panose="020B0604020202020204"/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617094"/>
            <a:ext cx="2571087" cy="3513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ru-RU" sz="1200" dirty="0"/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3335967"/>
            <a:ext cx="2877596" cy="15683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Освоено инвестиций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Поле 2"/>
          <p:cNvSpPr txBox="1"/>
          <p:nvPr/>
        </p:nvSpPr>
        <p:spPr>
          <a:xfrm>
            <a:off x="373344" y="3703908"/>
            <a:ext cx="1735200" cy="3721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ru-RU" sz="4800" b="1" kern="1200">
                <a:solidFill>
                  <a:srgbClr val="E1002B"/>
                </a:solidFill>
                <a:latin typeface="Arial Cyr" panose="020B0604020202020204" pitchFamily="34" charset="0"/>
              </a:rPr>
              <a:t>101,</a:t>
            </a:r>
            <a:r>
              <a:rPr lang="ru-RU" sz="3200" b="1" kern="1200">
                <a:solidFill>
                  <a:srgbClr val="E1002B"/>
                </a:solidFill>
                <a:latin typeface="Arial Cyr" panose="020B0604020202020204" pitchFamily="34" charset="0"/>
              </a:rPr>
              <a:t>1</a:t>
            </a:r>
            <a:endParaRPr lang="ru-RU" sz="16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7853" y="4611422"/>
            <a:ext cx="287759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585858"/>
                </a:solidFill>
              </a:rPr>
              <a:t>К уровню января-сентября 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585858"/>
                </a:solidFill>
              </a:rPr>
              <a:t>2020 года 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585858"/>
                </a:solidFill>
              </a:rPr>
              <a:t>(в сопоставимых ценах)</a:t>
            </a:r>
            <a:endParaRPr lang="ru-RU" sz="1200" b="1" dirty="0">
              <a:solidFill>
                <a:srgbClr val="585858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72140" y="5082366"/>
            <a:ext cx="231390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73344" y="3492798"/>
            <a:ext cx="2312705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miter lim="800000"/>
          </a:ln>
          <a:effectLst/>
        </p:spPr>
      </p:cxn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73343" y="1516778"/>
            <a:ext cx="2403653" cy="6310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/>
              <a:t>Показатели </a:t>
            </a:r>
            <a:r>
              <a:rPr lang="ru-RU" sz="1400" b="1" dirty="0" smtClean="0"/>
              <a:t>инвестиционной деятельности</a:t>
            </a:r>
            <a:endParaRPr lang="ru-RU" sz="14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26" y="400778"/>
            <a:ext cx="1230465" cy="1116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23731" y="2147779"/>
            <a:ext cx="230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0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сентябрь 2021 года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73344" y="2384277"/>
            <a:ext cx="22176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845205" y="2539035"/>
            <a:ext cx="161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1000"/>
              </a:spcBef>
            </a:pPr>
            <a:r>
              <a:rPr lang="ru-RU" sz="1400" b="1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br>
              <a:rPr lang="ru-RU" sz="1400" b="1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kern="12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1" y="3828694"/>
            <a:ext cx="847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Текст 2"/>
          <p:cNvSpPr txBox="1">
            <a:spLocks/>
          </p:cNvSpPr>
          <p:nvPr/>
        </p:nvSpPr>
        <p:spPr>
          <a:xfrm>
            <a:off x="1371447" y="457109"/>
            <a:ext cx="10682660" cy="78634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 smtClean="0"/>
              <a:t>Инвестиции в основной капитал по Пермскому краю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3" y="400778"/>
            <a:ext cx="1230465" cy="111600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9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0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42" name="Поле 2"/>
          <p:cNvSpPr txBox="1"/>
          <p:nvPr/>
        </p:nvSpPr>
        <p:spPr>
          <a:xfrm>
            <a:off x="10822772" y="85754"/>
            <a:ext cx="1400091" cy="33855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1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32DB447-02C7-462B-BE05-B1156F72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017438-130E-488C-9B25-0462A9B78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239259"/>
            <a:ext cx="10879694" cy="1399112"/>
          </a:xfrm>
        </p:spPr>
        <p:txBody>
          <a:bodyPr/>
          <a:lstStyle/>
          <a:p>
            <a:pPr lvl="0" algn="ctr"/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Инвестиции в основной капитал по муниципальным образованиям Пермского края </a:t>
            </a:r>
          </a:p>
          <a:p>
            <a:pPr lvl="0" algn="ctr">
              <a:spcBef>
                <a:spcPts val="0"/>
              </a:spcBef>
            </a:pPr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за январь-сентябрь 2021 года</a:t>
            </a:r>
            <a:r>
              <a:rPr lang="ru-RU" sz="2000" b="1" baseline="30000" dirty="0"/>
              <a:t>1</a:t>
            </a:r>
            <a:r>
              <a:rPr lang="ru-RU" sz="2000" b="1" baseline="30000" dirty="0" smtClean="0"/>
              <a:t>)</a:t>
            </a:r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Arial" panose="020B0604020202020204"/>
                <a:cs typeface="Times New Roman" panose="02020603050405020304" pitchFamily="18" charset="0"/>
              </a:rPr>
              <a:t>тыс</a:t>
            </a:r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 рублей)</a:t>
            </a:r>
          </a:p>
          <a:p>
            <a:pPr lvl="0" algn="ctr"/>
            <a:endParaRPr lang="ru-RU" sz="2400" b="1" dirty="0" smtClean="0"/>
          </a:p>
        </p:txBody>
      </p:sp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781666"/>
              </p:ext>
            </p:extLst>
          </p:nvPr>
        </p:nvGraphicFramePr>
        <p:xfrm>
          <a:off x="1559496" y="908721"/>
          <a:ext cx="3530010" cy="5951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736"/>
                <a:gridCol w="1265274"/>
              </a:tblGrid>
              <a:tr h="4829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+mj-lt"/>
                        </a:rPr>
                        <a:t>145154169</a:t>
                      </a:r>
                    </a:p>
                  </a:txBody>
                  <a:tcPr marL="57978" marR="57978" marT="0" marB="0"/>
                </a:tc>
              </a:tr>
              <a:tr h="208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Городские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округа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2B398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Пермь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73810856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Березники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22058086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Верещагинский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261103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Горнозаводский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518347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Гремячинский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36276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</a:t>
                      </a:r>
                      <a:r>
                        <a:rPr lang="ru-RU" sz="1200" dirty="0" err="1">
                          <a:effectLst/>
                        </a:rPr>
                        <a:t>Губаха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14640492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Добрянский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3114242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Ильинский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</a:t>
                      </a:r>
                      <a:r>
                        <a:rPr lang="ru-RU" sz="1200" dirty="0" err="1">
                          <a:effectLst/>
                        </a:rPr>
                        <a:t>Кизел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Красновишерский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70646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Краснокамский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11517261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город Кудымкар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171652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Кунгур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408384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Лысьвенский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787155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Нытвенский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858298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106429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Осинский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223544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Оханский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66857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Очерский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144393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Соликамский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5458254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Суксунский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265577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Чайковский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2364001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Чердынский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Чернушинский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403387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Чусовской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2310407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62656"/>
              </p:ext>
            </p:extLst>
          </p:nvPr>
        </p:nvGraphicFramePr>
        <p:xfrm>
          <a:off x="5231904" y="908720"/>
          <a:ext cx="3344811" cy="5680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822"/>
                <a:gridCol w="1255989"/>
              </a:tblGrid>
              <a:tr h="48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Муниципальные округа</a:t>
                      </a:r>
                    </a:p>
                  </a:txBody>
                  <a:tcPr marL="65226" marR="6522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2B398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solidFill>
                      <a:schemeClr val="accent1"/>
                    </a:solidFill>
                  </a:tcPr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Александровский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293390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Бардымский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102884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Березовский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537184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Гайнский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Еловский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Карагайский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309342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Кишертский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129210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Косинский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Кочевский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Куединский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270514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Кудымкарский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126666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Ординский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107336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Сивинский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245784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Уинский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Юрлинский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Юсьвинский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271640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0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Муниципальные районы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2B398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Большесосновский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136778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Кунгурский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139599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Пермский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2582255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631D7E3-C831-4E0C-B231-A1F83F48DBE6}"/>
              </a:ext>
            </a:extLst>
          </p:cNvPr>
          <p:cNvGrpSpPr/>
          <p:nvPr/>
        </p:nvGrpSpPr>
        <p:grpSpPr>
          <a:xfrm>
            <a:off x="1285600" y="95702"/>
            <a:ext cx="10668801" cy="323165"/>
            <a:chOff x="1276143" y="87565"/>
            <a:chExt cx="10668801" cy="3231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D34BFE9-730A-4041-A558-174346B03D28}"/>
                </a:ext>
              </a:extLst>
            </p:cNvPr>
            <p:cNvSpPr txBox="1"/>
            <p:nvPr/>
          </p:nvSpPr>
          <p:spPr>
            <a:xfrm>
              <a:off x="10596260" y="87565"/>
              <a:ext cx="13486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500" b="1" kern="1200" dirty="0">
                  <a:solidFill>
                    <a:srgbClr val="2B398F"/>
                  </a:solidFill>
                  <a:latin typeface="Arial" panose="020B0604020202020204"/>
                </a:rPr>
                <a:t>ПЕРМЬСТАТ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900E0F2C-8EBF-43F6-9DB5-47F1C83AAA01}"/>
                </a:ext>
              </a:extLst>
            </p:cNvPr>
            <p:cNvGrpSpPr/>
            <p:nvPr/>
          </p:nvGrpSpPr>
          <p:grpSpPr>
            <a:xfrm>
              <a:off x="1276143" y="129443"/>
              <a:ext cx="9340443" cy="240791"/>
              <a:chOff x="1274453" y="137193"/>
              <a:chExt cx="10580181" cy="240791"/>
            </a:xfrm>
          </p:grpSpPr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xmlns="" id="{657B6510-9994-4847-94AE-FBBDF503F06F}"/>
                  </a:ext>
                </a:extLst>
              </p:cNvPr>
              <p:cNvSpPr/>
              <p:nvPr/>
            </p:nvSpPr>
            <p:spPr>
              <a:xfrm>
                <a:off x="1274453" y="223077"/>
                <a:ext cx="5076000" cy="154907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pPr algn="l" rtl="0"/>
                <a:endParaRPr kern="120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object 12">
                <a:extLst>
                  <a:ext uri="{FF2B5EF4-FFF2-40B4-BE49-F238E27FC236}">
                    <a16:creationId xmlns:a16="http://schemas.microsoft.com/office/drawing/2014/main" xmlns="" id="{E4590621-D9D5-4E4D-95A8-9EA870E32E1D}"/>
                  </a:ext>
                </a:extLst>
              </p:cNvPr>
              <p:cNvSpPr/>
              <p:nvPr/>
            </p:nvSpPr>
            <p:spPr>
              <a:xfrm>
                <a:off x="6406486" y="173568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64A9D0AA-AB68-4057-AE6B-1D3C36D2FD75}"/>
                  </a:ext>
                </a:extLst>
              </p:cNvPr>
              <p:cNvSpPr/>
              <p:nvPr/>
            </p:nvSpPr>
            <p:spPr>
              <a:xfrm flipV="1">
                <a:off x="6566234" y="137193"/>
                <a:ext cx="5288400" cy="101679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pPr algn="l" rtl="0"/>
                <a:endParaRPr kern="12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" name="Прямоугольник 3"/>
          <p:cNvSpPr>
            <a:spLocks/>
          </p:cNvSpPr>
          <p:nvPr/>
        </p:nvSpPr>
        <p:spPr>
          <a:xfrm>
            <a:off x="8574191" y="5753116"/>
            <a:ext cx="3214800" cy="388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</a:t>
            </a:r>
          </a:p>
          <a:p>
            <a:pPr>
              <a:spcAft>
                <a:spcPts val="0"/>
              </a:spcAft>
            </a:pPr>
            <a:r>
              <a:rPr lang="ru-RU" baseline="30000" dirty="0" smtClean="0">
                <a:latin typeface="Times New Roman"/>
                <a:ea typeface="Times New Roman"/>
              </a:rPr>
              <a:t> </a:t>
            </a:r>
            <a:r>
              <a:rPr lang="ru-RU" sz="1000" baseline="30000" dirty="0">
                <a:ea typeface="Times New Roman"/>
              </a:rPr>
              <a:t>1)</a:t>
            </a:r>
            <a:r>
              <a:rPr lang="ru-RU" sz="1000" dirty="0">
                <a:ea typeface="Times New Roman"/>
              </a:rPr>
              <a:t> </a:t>
            </a:r>
            <a:r>
              <a:rPr lang="ru-RU" sz="1000" dirty="0" smtClean="0">
                <a:ea typeface="Times New Roman"/>
              </a:rPr>
              <a:t>Без субъектов малого предпринимательства и объема инвестиций,    не наблюдаемых прямыми статистическими методами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678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913508" cy="670871"/>
          </a:xfrm>
        </p:spPr>
        <p:txBody>
          <a:bodyPr/>
          <a:lstStyle/>
          <a:p>
            <a:r>
              <a:rPr lang="ru-RU" b="1" dirty="0" smtClean="0"/>
              <a:t>Размещение информации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81457" y="159876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</a:endParaRPr>
          </a:p>
          <a:p>
            <a:pPr marL="285750" indent="-285750" algn="l" rtl="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b="1" kern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b="4715"/>
          <a:stretch/>
        </p:blipFill>
        <p:spPr bwMode="auto">
          <a:xfrm>
            <a:off x="407368" y="1122844"/>
            <a:ext cx="8352928" cy="51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1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777265"/>
            <a:ext cx="7035799" cy="50514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75500" y="2805015"/>
            <a:ext cx="4822142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СПАСИБО</a:t>
            </a:r>
            <a:r>
              <a:rPr sz="2800" b="1" spc="42">
                <a:solidFill>
                  <a:srgbClr val="E0002B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ЗА</a:t>
            </a:r>
            <a:r>
              <a:rPr sz="2800" b="1" spc="26">
                <a:solidFill>
                  <a:srgbClr val="E0002B"/>
                </a:solidFill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E0002B"/>
                </a:solidFill>
                <a:latin typeface="Arial"/>
                <a:cs typeface="Arial"/>
              </a:rPr>
              <a:t>ВНИМАНИЕ!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8128" y="3445500"/>
            <a:ext cx="31284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7"/>
              </a:lnSpc>
              <a:spcBef>
                <a:spcPct val="0"/>
              </a:spcBef>
              <a:spcAft>
                <a:spcPct val="0"/>
              </a:spcAft>
            </a:pP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+7(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342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)</a:t>
            </a:r>
            <a:r>
              <a:rPr spc="-10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36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43</a:t>
            </a:r>
            <a:r>
              <a:rPr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lang="ru-RU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43 доб.188</a:t>
            </a:r>
            <a:r>
              <a:rPr lang="en-US" dirty="0" smtClean="0">
                <a:solidFill>
                  <a:srgbClr val="585858"/>
                </a:solidFill>
                <a:latin typeface="Microsoft Sans Serif"/>
                <a:cs typeface="Microsoft Sans Serif"/>
              </a:rPr>
              <a:t>#</a:t>
            </a:r>
            <a:endParaRPr dirty="0" smtClean="0">
              <a:solidFill>
                <a:srgbClr val="585858"/>
              </a:solidFill>
              <a:latin typeface="Microsoft Sans Serif"/>
              <a:cs typeface="Microsoft Sans Serif"/>
            </a:endParaRPr>
          </a:p>
          <a:p>
            <a:pPr marL="64135">
              <a:lnSpc>
                <a:spcPts val="2037"/>
              </a:lnSpc>
              <a:spcBef>
                <a:spcPts val="274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585858"/>
                </a:solidFill>
                <a:latin typeface="Microsoft Sans Serif"/>
                <a:cs typeface="Microsoft Sans Serif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P59_kaps@gks.ru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79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6541" y="4088282"/>
            <a:ext cx="554354" cy="5772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4668" y="2325243"/>
            <a:ext cx="547370" cy="5759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2319" y="1486065"/>
            <a:ext cx="12700" cy="4749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966" y="4434179"/>
            <a:ext cx="1151255" cy="119760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20113"/>
            <a:ext cx="219913" cy="457695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48208"/>
            <a:ext cx="219595" cy="73837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" y="4146651"/>
            <a:ext cx="4522469" cy="1841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4210" y="1332119"/>
            <a:ext cx="282651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75"/>
              </a:lnSpc>
              <a:spcBef>
                <a:spcPct val="0"/>
              </a:spcBef>
              <a:spcAft>
                <a:spcPct val="0"/>
              </a:spcAft>
            </a:pPr>
            <a:r>
              <a:rPr sz="3200" b="1">
                <a:solidFill>
                  <a:srgbClr val="C00000"/>
                </a:solidFill>
                <a:latin typeface="Arial"/>
                <a:cs typeface="Arial"/>
              </a:rPr>
              <a:t>Инвестиции</a:t>
            </a:r>
            <a:r>
              <a:rPr sz="32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>
                <a:solidFill>
                  <a:srgbClr val="C0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37265" y="548680"/>
            <a:ext cx="3626198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Инвестиции в нефинансовые активы включают: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210" y="1948562"/>
            <a:ext cx="6069974" cy="56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Денежные</a:t>
            </a:r>
            <a:r>
              <a:rPr b="1" spc="22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средства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b="1" spc="22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ценные</a:t>
            </a:r>
            <a:r>
              <a:rPr b="1" spc="221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бумаги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b="1" spc="221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иное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имущество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b="1" spc="72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b="1" spc="72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том</a:t>
            </a:r>
            <a:r>
              <a:rPr b="1" spc="72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числе</a:t>
            </a:r>
            <a:r>
              <a:rPr b="1" spc="7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имущественные</a:t>
            </a:r>
            <a:r>
              <a:rPr b="1" spc="7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права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18475" y="2325789"/>
            <a:ext cx="2664277" cy="683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200" b="1" spc="7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  <a:p>
            <a:pPr>
              <a:lnSpc>
                <a:spcPts val="2457"/>
              </a:lnSpc>
              <a:spcBef>
                <a:spcPts val="116"/>
              </a:spcBef>
              <a:spcAft>
                <a:spcPct val="0"/>
              </a:spcAft>
            </a:pP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2200" b="1" spc="-9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2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4210" y="2494002"/>
            <a:ext cx="75342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иные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34617" y="2494002"/>
            <a:ext cx="88845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права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40126" y="2494002"/>
            <a:ext cx="124494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имеющие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023" y="2494002"/>
            <a:ext cx="131236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денежную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31357" y="2494002"/>
            <a:ext cx="100284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оценку,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4210" y="2766722"/>
            <a:ext cx="607005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вкладываемые</a:t>
            </a:r>
            <a:r>
              <a:rPr b="1" spc="13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b="1" spc="1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объекты</a:t>
            </a:r>
            <a:r>
              <a:rPr b="1" spc="13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предпринимательской</a:t>
            </a:r>
            <a:r>
              <a:rPr b="1" spc="13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или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)</a:t>
            </a:r>
            <a:r>
              <a:rPr b="1" spc="137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иной</a:t>
            </a:r>
            <a:r>
              <a:rPr b="1" spc="137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  <a:r>
              <a:rPr lang="ru-RU" b="1" dirty="0">
                <a:solidFill>
                  <a:srgbClr val="334285"/>
                </a:solidFill>
                <a:latin typeface="Arial"/>
                <a:cs typeface="Arial"/>
              </a:rPr>
              <a:t> в целях получения прибыли и (или) иного полезного эффекта</a:t>
            </a:r>
            <a:endParaRPr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18475" y="3923931"/>
            <a:ext cx="207963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200" b="1" spc="7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18475" y="4257256"/>
            <a:ext cx="3364104" cy="686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7"/>
              </a:lnSpc>
              <a:spcBef>
                <a:spcPct val="0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непроизведенные</a:t>
            </a:r>
          </a:p>
          <a:p>
            <a:pPr>
              <a:lnSpc>
                <a:spcPts val="2457"/>
              </a:lnSpc>
              <a:spcBef>
                <a:spcPts val="136"/>
              </a:spcBef>
              <a:spcAft>
                <a:spcPct val="0"/>
              </a:spcAft>
            </a:pP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нефинансовые</a:t>
            </a:r>
            <a:r>
              <a:rPr sz="2200" b="1" spc="22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200" b="1">
                <a:solidFill>
                  <a:srgbClr val="334285"/>
                </a:solidFill>
                <a:latin typeface="Arial"/>
                <a:cs typeface="Arial"/>
              </a:rPr>
              <a:t>активы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14195" y="4495211"/>
            <a:ext cx="3275475" cy="669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7"/>
              </a:lnSpc>
              <a:spcBef>
                <a:spcPct val="0"/>
              </a:spcBef>
              <a:spcAft>
                <a:spcPct val="0"/>
              </a:spcAft>
            </a:pP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Федеральный</a:t>
            </a:r>
            <a:r>
              <a:rPr sz="16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закон</a:t>
            </a:r>
            <a:r>
              <a:rPr sz="16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334285"/>
                </a:solidFill>
                <a:latin typeface="Arial"/>
                <a:cs typeface="Arial"/>
              </a:rPr>
              <a:t>от</a:t>
            </a:r>
          </a:p>
          <a:p>
            <a:pPr>
              <a:lnSpc>
                <a:spcPts val="1787"/>
              </a:lnSpc>
              <a:spcBef>
                <a:spcPts val="132"/>
              </a:spcBef>
              <a:spcAft>
                <a:spcPct val="0"/>
              </a:spcAft>
            </a:pP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25</a:t>
            </a:r>
            <a:r>
              <a:rPr sz="1600" b="1" spc="-30">
                <a:solidFill>
                  <a:srgbClr val="A1162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февраля</a:t>
            </a:r>
            <a:r>
              <a:rPr sz="1600" b="1" spc="52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1999</a:t>
            </a:r>
            <a:r>
              <a:rPr sz="1600" b="1" spc="-26">
                <a:solidFill>
                  <a:srgbClr val="A1162F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года</a:t>
            </a:r>
            <a:r>
              <a:rPr sz="1600" b="1" spc="4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№</a:t>
            </a:r>
            <a:r>
              <a:rPr sz="1600" b="1" spc="2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A1162F"/>
                </a:solidFill>
                <a:latin typeface="Arial"/>
                <a:cs typeface="Arial"/>
              </a:rPr>
              <a:t>39-ФЗ</a:t>
            </a:r>
          </a:p>
          <a:p>
            <a:pPr>
              <a:lnSpc>
                <a:spcPts val="1173"/>
              </a:lnSpc>
              <a:spcBef>
                <a:spcPts val="89"/>
              </a:spcBef>
              <a:spcAft>
                <a:spcPct val="0"/>
              </a:spcAft>
            </a:pP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«Об</a:t>
            </a:r>
            <a:r>
              <a:rPr sz="105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инвестиционной</a:t>
            </a:r>
            <a:r>
              <a:rPr sz="1050" b="1" spc="2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14195" y="5160577"/>
            <a:ext cx="317354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3"/>
              </a:lnSpc>
              <a:spcBef>
                <a:spcPct val="0"/>
              </a:spcBef>
              <a:spcAft>
                <a:spcPct val="0"/>
              </a:spcAft>
            </a:pP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050" b="1" spc="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Российской</a:t>
            </a:r>
            <a:r>
              <a:rPr sz="1050" b="1" spc="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Федерации,</a:t>
            </a:r>
            <a:r>
              <a:rPr sz="1050" b="1" spc="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осуществляемой</a:t>
            </a:r>
            <a:r>
              <a:rPr sz="1050" b="1" spc="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14195" y="5362469"/>
            <a:ext cx="2288820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3"/>
              </a:lnSpc>
              <a:spcBef>
                <a:spcPct val="0"/>
              </a:spcBef>
              <a:spcAft>
                <a:spcPct val="0"/>
              </a:spcAft>
            </a:pP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форме</a:t>
            </a:r>
            <a:r>
              <a:rPr sz="105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капитальных</a:t>
            </a:r>
            <a:r>
              <a:rPr sz="1050" b="1" spc="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050" b="1">
                <a:solidFill>
                  <a:srgbClr val="334285"/>
                </a:solidFill>
                <a:latin typeface="Arial"/>
                <a:cs typeface="Arial"/>
              </a:rPr>
              <a:t>вложений»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849734" y="6429626"/>
            <a:ext cx="2642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</a:p>
          <a:p>
            <a:pPr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7E7E7E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99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129" y="1334719"/>
            <a:ext cx="1106170" cy="11595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9669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763"/>
            <a:ext cx="219595" cy="7383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6575" y="1212889"/>
            <a:ext cx="8991037" cy="308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ct val="0"/>
              </a:spcBef>
              <a:spcAft>
                <a:spcPct val="0"/>
              </a:spcAft>
            </a:pP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Инвестиции</a:t>
            </a:r>
            <a:r>
              <a:rPr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4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основной</a:t>
            </a:r>
            <a:endParaRPr sz="4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marR="0">
              <a:lnSpc>
                <a:spcPts val="4915"/>
              </a:lnSpc>
              <a:spcBef>
                <a:spcPts val="373"/>
              </a:spcBef>
              <a:spcAft>
                <a:spcPct val="0"/>
              </a:spcAft>
            </a:pPr>
            <a:r>
              <a:rPr sz="4000" b="1" dirty="0" err="1">
                <a:solidFill>
                  <a:srgbClr val="C00000"/>
                </a:solidFill>
                <a:latin typeface="Arial"/>
                <a:cs typeface="Arial"/>
              </a:rPr>
              <a:t>капитал</a:t>
            </a:r>
            <a:r>
              <a:rPr sz="4000" b="1" spc="24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</a:p>
          <a:p>
            <a:pPr marL="0" marR="0">
              <a:lnSpc>
                <a:spcPts val="2681"/>
              </a:lnSpc>
              <a:spcBef>
                <a:spcPts val="42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2400" b="1" spc="94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2400" b="1" spc="159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строительство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  <a:r>
              <a:rPr sz="2400" b="1" spc="1616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реконструкцию</a:t>
            </a:r>
            <a:r>
              <a:rPr sz="2400" b="1" spc="161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включая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97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расширение</a:t>
            </a:r>
            <a:r>
              <a:rPr sz="2400" b="1" spc="251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модернизацию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)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объектов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2400" b="1" spc="251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которые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приводят</a:t>
            </a:r>
            <a:r>
              <a:rPr sz="2400" b="1" spc="24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2400" b="1" spc="24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увеличению</a:t>
            </a:r>
            <a:r>
              <a:rPr sz="2400" b="1" spc="243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их</a:t>
            </a:r>
            <a:r>
              <a:rPr sz="2400" b="1" spc="24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первоначальной</a:t>
            </a:r>
            <a:r>
              <a:rPr sz="2400" b="1" spc="24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стоимости</a:t>
            </a:r>
            <a:r>
              <a:rPr sz="2400" b="1" spc="243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повышению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полезного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эффекта</a:t>
            </a:r>
            <a:r>
              <a:rPr sz="2400" b="1" spc="78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использования</a:t>
            </a:r>
            <a:r>
              <a:rPr sz="2400" b="1" spc="78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далее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  <a:r>
              <a:rPr sz="2400" b="1" dirty="0">
                <a:solidFill>
                  <a:srgbClr val="334285"/>
                </a:solidFill>
                <a:latin typeface="Arial"/>
                <a:cs typeface="Arial"/>
              </a:rPr>
              <a:t>),</a:t>
            </a:r>
            <a:r>
              <a:rPr sz="2400" b="1" spc="160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приобретение</a:t>
            </a:r>
            <a:r>
              <a:rPr sz="2400" b="1" spc="1610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машин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  <a:r>
              <a:rPr sz="2400" b="1" spc="161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A1162F"/>
                </a:solidFill>
                <a:latin typeface="Arial"/>
                <a:cs typeface="Arial"/>
              </a:rPr>
              <a:t>оборудования</a:t>
            </a:r>
            <a:r>
              <a:rPr sz="2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6575" y="4284071"/>
            <a:ext cx="233064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транспортных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4003" y="4284071"/>
            <a:ext cx="14620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средств,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2752" y="4284071"/>
            <a:ext cx="315798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производственного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57714" y="4284071"/>
            <a:ext cx="33977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06575" y="4647697"/>
            <a:ext cx="8991036" cy="110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хозяйственного</a:t>
            </a:r>
            <a:r>
              <a:rPr sz="2400" b="1" spc="2218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инвентаря,</a:t>
            </a:r>
            <a:r>
              <a:rPr sz="2400" b="1" spc="2216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2400" b="1" spc="221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400" b="1" spc="221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объекты</a:t>
            </a: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интеллектуальной</a:t>
            </a:r>
            <a:r>
              <a:rPr sz="2400" b="1" spc="3248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собственности</a:t>
            </a:r>
            <a:r>
              <a:rPr sz="2400" b="1" spc="325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2400" b="1" spc="3248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2400" b="1" spc="324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</a:p>
          <a:p>
            <a:pPr marL="0" marR="0"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биологические</a:t>
            </a:r>
            <a:r>
              <a:rPr sz="2400" b="1" spc="45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культивируемые</a:t>
            </a:r>
            <a:r>
              <a:rPr sz="2400" b="1" spc="91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A1162F"/>
                </a:solidFill>
                <a:latin typeface="Arial"/>
                <a:cs typeface="Arial"/>
              </a:rPr>
              <a:t>ресурсы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49734" y="6429626"/>
            <a:ext cx="264280" cy="26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8055"/>
            <a:ext cx="219595" cy="7383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9783"/>
            <a:ext cx="219913" cy="45769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0185" y="1786940"/>
            <a:ext cx="9888855" cy="317118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3249" y="2213216"/>
            <a:ext cx="754379" cy="7480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4220" y="1905927"/>
            <a:ext cx="3612515" cy="1247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3005" y="3893032"/>
            <a:ext cx="725170" cy="69024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3641" y="3814813"/>
            <a:ext cx="2307590" cy="83946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8685" y="4129062"/>
            <a:ext cx="709930" cy="70485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5157" y="3189871"/>
            <a:ext cx="718185" cy="73469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920" y="2227897"/>
            <a:ext cx="718185" cy="692785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3540" y="604384"/>
            <a:ext cx="7551634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Субъекты</a:t>
            </a:r>
            <a:r>
              <a:rPr sz="2800" b="1" spc="1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инвестиционной</a:t>
            </a:r>
            <a:r>
              <a:rPr sz="2800" b="1" spc="2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50621" y="2059170"/>
            <a:ext cx="3668009" cy="110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Пользователи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объектов</a:t>
            </a:r>
            <a:r>
              <a:rPr sz="2400" b="1" spc="-7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капитальных</a:t>
            </a: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вложений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78798" y="2358205"/>
            <a:ext cx="2008641" cy="2298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highlight>
                  <a:srgbClr val="F1F1F1"/>
                </a:highlight>
                <a:latin typeface="Arial"/>
                <a:cs typeface="Arial"/>
              </a:rPr>
              <a:t>Инвестор</a:t>
            </a:r>
          </a:p>
          <a:p>
            <a:pPr marL="19977" marR="0">
              <a:lnSpc>
                <a:spcPts val="2681"/>
              </a:lnSpc>
              <a:spcBef>
                <a:spcPts val="5004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highlight>
                  <a:srgbClr val="F1F1F1"/>
                </a:highlight>
                <a:latin typeface="Arial"/>
                <a:cs typeface="Arial"/>
              </a:rPr>
              <a:t>Застройщик</a:t>
            </a:r>
          </a:p>
          <a:p>
            <a:pPr marL="1930" marR="0">
              <a:lnSpc>
                <a:spcPts val="2681"/>
              </a:lnSpc>
              <a:spcBef>
                <a:spcPts val="4703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highlight>
                  <a:srgbClr val="F1F1F1"/>
                </a:highlight>
                <a:latin typeface="Arial"/>
                <a:cs typeface="Arial"/>
              </a:rPr>
              <a:t>Заказчик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25855" y="4079372"/>
            <a:ext cx="182559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Подрядчик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849734" y="6429626"/>
            <a:ext cx="264280" cy="26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5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6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8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705" y="4619002"/>
            <a:ext cx="952369" cy="6031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5365" y="4448657"/>
            <a:ext cx="1062635" cy="10030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5389" y="3145066"/>
            <a:ext cx="696683" cy="6966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5329" y="2198027"/>
            <a:ext cx="659276" cy="73671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378" y="1471104"/>
            <a:ext cx="677633" cy="7119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69" y="2189848"/>
            <a:ext cx="743929" cy="74392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20037"/>
            <a:ext cx="219913" cy="457695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598"/>
            <a:ext cx="219595" cy="73837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2140" y="724515"/>
            <a:ext cx="915233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9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4285"/>
                </a:solidFill>
                <a:latin typeface="Microsoft Sans Serif"/>
                <a:cs typeface="Microsoft Sans Serif"/>
              </a:rPr>
              <a:t>В инвестициях в основной </a:t>
            </a:r>
            <a:r>
              <a:rPr lang="ru-RU" sz="2800" smtClean="0">
                <a:solidFill>
                  <a:srgbClr val="334285"/>
                </a:solidFill>
                <a:latin typeface="Microsoft Sans Serif"/>
                <a:cs typeface="Microsoft Sans Serif"/>
              </a:rPr>
              <a:t>капитал </a:t>
            </a:r>
            <a:r>
              <a:rPr sz="2800" b="1" smtClean="0">
                <a:solidFill>
                  <a:srgbClr val="C00000"/>
                </a:solidFill>
                <a:latin typeface="Arial"/>
                <a:cs typeface="Arial"/>
              </a:rPr>
              <a:t>учитыва</a:t>
            </a: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ю</a:t>
            </a:r>
            <a:r>
              <a:rPr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тся</a:t>
            </a: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srgbClr val="334285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6125" y="1497991"/>
            <a:ext cx="172396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1800" b="1" spc="2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26125" y="1772921"/>
            <a:ext cx="2882799" cy="567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культивируемые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биологические</a:t>
            </a:r>
            <a:r>
              <a:rPr sz="1800" b="1" spc="-6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ресурсы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59840" y="1882001"/>
            <a:ext cx="3254006" cy="1111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1800" b="1" spc="2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spc="-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строительство,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реконструкцию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объектов,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приводящие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увеличению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их</a:t>
            </a:r>
            <a:r>
              <a:rPr sz="1800" b="1" spc="4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первоначальной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65665" y="2009433"/>
            <a:ext cx="2272378" cy="111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Инвестиции</a:t>
            </a:r>
            <a:r>
              <a:rPr sz="1800" b="1" spc="-2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объекты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интеллектуальной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собственности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9840" y="2976690"/>
            <a:ext cx="136003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стоимости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44440" y="3107589"/>
            <a:ext cx="3107090" cy="838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1800" b="1" spc="5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приобретение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поступивших</a:t>
            </a:r>
            <a:r>
              <a:rPr sz="1800" b="1" spc="29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1800" b="1" spc="29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импорту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основных</a:t>
            </a:r>
            <a:r>
              <a:rPr sz="1800" b="1" spc="2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средств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47685" y="4116871"/>
            <a:ext cx="3546158" cy="1938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Затраты,</a:t>
            </a:r>
            <a:r>
              <a:rPr sz="1800" b="1" spc="-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осуществленные</a:t>
            </a:r>
            <a:r>
              <a:rPr sz="1800" b="1" spc="-2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счет</a:t>
            </a:r>
            <a:r>
              <a:rPr sz="18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денежных</a:t>
            </a:r>
            <a:r>
              <a:rPr sz="1800" b="1" spc="-2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средств</a:t>
            </a:r>
          </a:p>
          <a:p>
            <a:pPr marL="0" marR="0">
              <a:lnSpc>
                <a:spcPts val="2010"/>
              </a:lnSpc>
              <a:spcBef>
                <a:spcPts val="14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граждан</a:t>
            </a:r>
            <a:r>
              <a:rPr sz="1800" b="1" spc="1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800" b="1" spc="3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юридических</a:t>
            </a:r>
            <a:r>
              <a:rPr sz="1800" b="1" spc="3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лиц,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привлеченных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организациями-</a:t>
            </a:r>
          </a:p>
          <a:p>
            <a:pPr marL="0" marR="0">
              <a:lnSpc>
                <a:spcPts val="2010"/>
              </a:lnSpc>
              <a:spcBef>
                <a:spcPts val="153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застройщиками</a:t>
            </a:r>
            <a:r>
              <a:rPr sz="1800" b="1" spc="3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для</a:t>
            </a:r>
            <a:r>
              <a:rPr sz="1800" b="1" spc="-3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долевого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строительства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705" y="4255936"/>
            <a:ext cx="3197465" cy="1388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Приобретение</a:t>
            </a:r>
            <a:r>
              <a:rPr sz="1800" b="1" spc="2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машин,</a:t>
            </a:r>
          </a:p>
          <a:p>
            <a:pPr marL="0" marR="0">
              <a:lnSpc>
                <a:spcPts val="2010"/>
              </a:lnSpc>
              <a:spcBef>
                <a:spcPts val="153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оборудования,</a:t>
            </a:r>
          </a:p>
          <a:p>
            <a:pPr marL="0" marR="0">
              <a:lnSpc>
                <a:spcPts val="2010"/>
              </a:lnSpc>
              <a:spcBef>
                <a:spcPts val="14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транспортных</a:t>
            </a:r>
            <a:r>
              <a:rPr sz="1800" b="1" spc="8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средств,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производственного</a:t>
            </a:r>
            <a:r>
              <a:rPr sz="1800" b="1" spc="7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хозяйственного</a:t>
            </a:r>
            <a:r>
              <a:rPr sz="1800" b="1" spc="-4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инвентаря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849734" y="6429626"/>
            <a:ext cx="264280" cy="26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6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7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9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5708942" y="1767205"/>
            <a:ext cx="941276" cy="9366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400800" y="4088612"/>
            <a:ext cx="1176553" cy="8318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651" y="1471193"/>
            <a:ext cx="1009750" cy="100975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19986"/>
            <a:ext cx="219913" cy="457695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9859"/>
            <a:ext cx="219595" cy="73837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3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2140" y="724515"/>
            <a:ext cx="973872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9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4285"/>
                </a:solidFill>
                <a:latin typeface="Microsoft Sans Serif"/>
                <a:cs typeface="Microsoft Sans Serif"/>
              </a:rPr>
              <a:t>В инвестициях в основной капитал </a:t>
            </a:r>
            <a:r>
              <a:rPr sz="2800" b="1" dirty="0" smtClean="0">
                <a:solidFill>
                  <a:srgbClr val="A1162F"/>
                </a:solidFill>
                <a:latin typeface="Arial"/>
                <a:cs typeface="Arial"/>
              </a:rPr>
              <a:t>НЕ</a:t>
            </a:r>
            <a:r>
              <a:rPr sz="2800" b="1" spc="-11" dirty="0" smtClean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A1162F"/>
                </a:solidFill>
                <a:latin typeface="Arial"/>
                <a:cs typeface="Arial"/>
              </a:rPr>
              <a:t>учитыва</a:t>
            </a:r>
            <a:r>
              <a:rPr lang="ru-RU" sz="2800" b="1" dirty="0" smtClean="0">
                <a:solidFill>
                  <a:srgbClr val="A1162F"/>
                </a:solidFill>
                <a:latin typeface="Arial"/>
                <a:cs typeface="Arial"/>
              </a:rPr>
              <a:t>ю</a:t>
            </a:r>
            <a:r>
              <a:rPr sz="2800" b="1" dirty="0" err="1" smtClean="0">
                <a:solidFill>
                  <a:srgbClr val="A1162F"/>
                </a:solidFill>
                <a:latin typeface="Arial"/>
                <a:cs typeface="Arial"/>
              </a:rPr>
              <a:t>тся</a:t>
            </a:r>
            <a:r>
              <a:rPr lang="ru-RU" sz="2800" b="1" dirty="0" smtClean="0">
                <a:solidFill>
                  <a:srgbClr val="A1162F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srgbClr val="334285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9110" y="1600518"/>
            <a:ext cx="3285096" cy="330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приобретение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квартир</a:t>
            </a:r>
            <a:r>
              <a:rPr sz="1800" b="1" spc="4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800" b="1" spc="5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объектах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жилого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фонда,</a:t>
            </a:r>
            <a:r>
              <a:rPr sz="1800" b="1" spc="6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зачисляемых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</a:p>
          <a:p>
            <a:pPr marL="0" marR="0">
              <a:lnSpc>
                <a:spcPts val="2010"/>
              </a:lnSpc>
              <a:spcBef>
                <a:spcPts val="15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баланс</a:t>
            </a:r>
            <a:r>
              <a:rPr sz="1800" b="1" spc="4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организации</a:t>
            </a:r>
            <a:r>
              <a:rPr sz="1800" b="1" spc="6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учитываемых</a:t>
            </a:r>
            <a:r>
              <a:rPr sz="1800" b="1" spc="4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счетах</a:t>
            </a:r>
          </a:p>
          <a:p>
            <a:pPr marL="0" marR="0">
              <a:lnSpc>
                <a:spcPts val="2010"/>
              </a:lnSpc>
              <a:spcBef>
                <a:spcPts val="15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учета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основных</a:t>
            </a:r>
            <a:r>
              <a:rPr sz="18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средств,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машин,</a:t>
            </a:r>
            <a:r>
              <a:rPr sz="1800" b="1" spc="7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оборудования,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транспортных</a:t>
            </a:r>
            <a:r>
              <a:rPr sz="1800" b="1" spc="7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средств,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производственного</a:t>
            </a:r>
            <a:r>
              <a:rPr sz="1800" b="1" spc="7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2010"/>
              </a:lnSpc>
              <a:spcBef>
                <a:spcPts val="16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хозяйственного</a:t>
            </a:r>
            <a:r>
              <a:rPr sz="1800" b="1" spc="3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инвентаря,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числившихся</a:t>
            </a:r>
            <a:r>
              <a:rPr sz="1800" b="1" spc="7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ранее</a:t>
            </a:r>
            <a:r>
              <a:rPr sz="1800" b="1" spc="2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</a:p>
          <a:p>
            <a:pPr marL="0" marR="0">
              <a:lnSpc>
                <a:spcPts val="2010"/>
              </a:lnSpc>
              <a:spcBef>
                <a:spcPts val="148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балансе</a:t>
            </a:r>
            <a:r>
              <a:rPr sz="1800" b="1" spc="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других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47510" y="1826553"/>
            <a:ext cx="3099546" cy="1113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1800" b="1" spc="3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spc="-2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приобретение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 smtClean="0">
                <a:solidFill>
                  <a:srgbClr val="334285"/>
                </a:solidFill>
                <a:latin typeface="Arial"/>
                <a:cs typeface="Arial"/>
              </a:rPr>
              <a:t>объектов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незавершенного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96"/>
              </a:spcBef>
              <a:spcAft>
                <a:spcPct val="0"/>
              </a:spcAft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строительства</a:t>
            </a:r>
            <a:r>
              <a:rPr sz="1800" dirty="0">
                <a:solidFill>
                  <a:srgbClr val="0061B9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70164" y="3551480"/>
            <a:ext cx="311166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spc="5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приобретение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70164" y="3824200"/>
            <a:ext cx="3332625" cy="2208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юридическими</a:t>
            </a:r>
            <a:r>
              <a:rPr sz="1800" b="1" spc="8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лицами</a:t>
            </a:r>
            <a:r>
              <a:rPr sz="1800" b="1" spc="4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собственность</a:t>
            </a:r>
            <a:r>
              <a:rPr sz="1800" b="1" spc="-2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земельных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участков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7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объектов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71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природопользования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;</a:t>
            </a: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контрактов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-89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договоров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9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аренды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-1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лицензий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,</a:t>
            </a:r>
            <a:r>
              <a:rPr sz="1800" b="1" spc="29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деловой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репутации</a:t>
            </a:r>
            <a:r>
              <a:rPr sz="1800" b="1" spc="10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800" b="1" spc="4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деловых</a:t>
            </a:r>
            <a:endParaRPr sz="18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 dirty="0" err="1">
                <a:solidFill>
                  <a:srgbClr val="334285"/>
                </a:solidFill>
                <a:latin typeface="Arial"/>
                <a:cs typeface="Arial"/>
              </a:rPr>
              <a:t>связей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69110" y="4886770"/>
            <a:ext cx="3306886" cy="56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юридических</a:t>
            </a:r>
            <a:r>
              <a:rPr sz="1800" b="1" spc="36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8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физических</a:t>
            </a:r>
          </a:p>
          <a:p>
            <a:pPr marL="0" marR="0">
              <a:lnSpc>
                <a:spcPts val="2010"/>
              </a:lnSpc>
              <a:spcBef>
                <a:spcPts val="186"/>
              </a:spcBef>
              <a:spcAft>
                <a:spcPct val="0"/>
              </a:spcAft>
            </a:pPr>
            <a:r>
              <a:rPr sz="1800" b="1">
                <a:solidFill>
                  <a:srgbClr val="334285"/>
                </a:solidFill>
                <a:latin typeface="Arial"/>
                <a:cs typeface="Arial"/>
              </a:rPr>
              <a:t>лиц;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849734" y="6429626"/>
            <a:ext cx="264280" cy="26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7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23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"/>
          <p:cNvSpPr/>
          <p:nvPr/>
        </p:nvSpPr>
        <p:spPr>
          <a:xfrm>
            <a:off x="5123815" y="3791280"/>
            <a:ext cx="4674235" cy="18567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0856" y="4355427"/>
            <a:ext cx="422275" cy="3194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7695" y="1321244"/>
            <a:ext cx="12700" cy="4749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0856" y="1999221"/>
            <a:ext cx="422275" cy="3194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72" y="1636153"/>
            <a:ext cx="1148060" cy="107487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90" y="4069105"/>
            <a:ext cx="850908" cy="89208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47458"/>
            <a:ext cx="219595" cy="73837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7150" y="3184373"/>
            <a:ext cx="513080" cy="46291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2140" y="524692"/>
            <a:ext cx="1083666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Формирование</a:t>
            </a:r>
            <a:r>
              <a:rPr sz="2800" b="1" spc="3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Arial"/>
                <a:cs typeface="Arial"/>
              </a:rPr>
              <a:t>годовых</a:t>
            </a:r>
            <a:r>
              <a:rPr sz="2800" b="1" spc="1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итогов</a:t>
            </a:r>
            <a:r>
              <a:rPr sz="2800" b="1" spc="43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2800" b="1" spc="-16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инвестициям</a:t>
            </a:r>
            <a:r>
              <a:rPr sz="2800" b="1" spc="3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endParaRPr lang="ru-RU" sz="2800" b="1" spc="37" dirty="0">
              <a:solidFill>
                <a:srgbClr val="334285"/>
              </a:solidFill>
              <a:latin typeface="Times New Roman"/>
              <a:cs typeface="Times New Roman"/>
            </a:endParaRPr>
          </a:p>
          <a:p>
            <a:pPr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lang="ru-RU" sz="2800" b="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0970" y="1333704"/>
            <a:ext cx="2640712" cy="1795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pc="11" dirty="0" smtClean="0">
                <a:solidFill>
                  <a:srgbClr val="334285"/>
                </a:solidFill>
                <a:latin typeface="Arial"/>
                <a:cs typeface="Arial"/>
              </a:rPr>
              <a:t>Формы №№:</a:t>
            </a:r>
            <a:r>
              <a:rPr b="1" spc="1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endParaRPr lang="en-US" b="1" spc="1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pc="11" dirty="0" smtClean="0">
                <a:solidFill>
                  <a:srgbClr val="334285"/>
                </a:solidFill>
                <a:latin typeface="Arial"/>
                <a:cs typeface="Arial"/>
              </a:rPr>
              <a:t>- </a:t>
            </a:r>
            <a:r>
              <a:rPr b="1" dirty="0" smtClean="0">
                <a:solidFill>
                  <a:srgbClr val="334285"/>
                </a:solidFill>
                <a:latin typeface="Arial"/>
                <a:cs typeface="Arial"/>
              </a:rPr>
              <a:t>П-2</a:t>
            </a:r>
            <a:r>
              <a:rPr b="1" dirty="0" smtClean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инвест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);</a:t>
            </a:r>
          </a:p>
          <a:p>
            <a:pPr>
              <a:lnSpc>
                <a:spcPts val="2005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ПМ;</a:t>
            </a:r>
          </a:p>
          <a:p>
            <a:pPr>
              <a:lnSpc>
                <a:spcPts val="2004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МП</a:t>
            </a:r>
            <a:r>
              <a:rPr b="1" spc="4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(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микро</a:t>
            </a:r>
            <a:r>
              <a:rPr b="1" dirty="0" smtClean="0">
                <a:solidFill>
                  <a:srgbClr val="334285"/>
                </a:solidFill>
                <a:latin typeface="Arial"/>
                <a:cs typeface="Arial"/>
              </a:rPr>
              <a:t>);</a:t>
            </a:r>
            <a:endParaRPr lang="ru-RU" b="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004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4285"/>
                </a:solidFill>
                <a:latin typeface="Arial"/>
                <a:cs typeface="Arial"/>
              </a:rPr>
              <a:t>- МП-</a:t>
            </a:r>
            <a:r>
              <a:rPr lang="ru-RU" b="1" dirty="0" err="1" smtClean="0">
                <a:solidFill>
                  <a:srgbClr val="334285"/>
                </a:solidFill>
                <a:latin typeface="Arial"/>
                <a:cs typeface="Arial"/>
              </a:rPr>
              <a:t>сп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001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1-предприниматель;</a:t>
            </a:r>
          </a:p>
          <a:p>
            <a:pPr>
              <a:lnSpc>
                <a:spcPts val="2010"/>
              </a:lnSpc>
              <a:spcBef>
                <a:spcPts val="13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ДАФЛ.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22595" y="1617433"/>
            <a:ext cx="32461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8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err="1">
                <a:solidFill>
                  <a:srgbClr val="386294"/>
                </a:solidFill>
                <a:latin typeface="Arial"/>
                <a:cs typeface="Arial"/>
              </a:rPr>
              <a:t>Крупные</a:t>
            </a:r>
            <a:r>
              <a:rPr sz="1100" b="1" spc="11" dirty="0">
                <a:solidFill>
                  <a:srgbClr val="386294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386294"/>
                </a:solidFill>
                <a:latin typeface="Arial"/>
                <a:cs typeface="Arial"/>
              </a:rPr>
              <a:t>и</a:t>
            </a:r>
            <a:r>
              <a:rPr sz="1300" b="1" dirty="0">
                <a:solidFill>
                  <a:srgbClr val="386294"/>
                </a:solidFill>
                <a:latin typeface="Times New Roman"/>
                <a:cs typeface="Times New Roman"/>
              </a:rPr>
              <a:t> </a:t>
            </a:r>
            <a:r>
              <a:rPr sz="1300" b="1" dirty="0" err="1">
                <a:solidFill>
                  <a:srgbClr val="386294"/>
                </a:solidFill>
                <a:latin typeface="Arial"/>
                <a:cs typeface="Arial"/>
              </a:rPr>
              <a:t>средние</a:t>
            </a:r>
            <a:r>
              <a:rPr sz="1300" b="1" spc="21" dirty="0">
                <a:solidFill>
                  <a:srgbClr val="386294"/>
                </a:solidFill>
                <a:latin typeface="Times New Roman"/>
                <a:cs typeface="Times New Roman"/>
              </a:rPr>
              <a:t> </a:t>
            </a:r>
            <a:r>
              <a:rPr sz="1300" b="1" dirty="0" err="1">
                <a:solidFill>
                  <a:srgbClr val="386294"/>
                </a:solidFill>
                <a:latin typeface="Arial"/>
                <a:cs typeface="Arial"/>
              </a:rPr>
              <a:t>организации</a:t>
            </a:r>
            <a:r>
              <a:rPr sz="1300" b="1" spc="-15" dirty="0">
                <a:solidFill>
                  <a:srgbClr val="386294"/>
                </a:solidFill>
                <a:latin typeface="Times New Roman"/>
                <a:cs typeface="Times New Roman"/>
              </a:rPr>
              <a:t> </a:t>
            </a:r>
            <a:r>
              <a:rPr sz="1300" b="1" dirty="0" smtClean="0">
                <a:solidFill>
                  <a:srgbClr val="386294"/>
                </a:solidFill>
                <a:latin typeface="Arial"/>
                <a:cs typeface="Arial"/>
              </a:rPr>
              <a:t>(</a:t>
            </a:r>
            <a:r>
              <a:rPr sz="1300" b="1" dirty="0" err="1">
                <a:solidFill>
                  <a:srgbClr val="386294"/>
                </a:solidFill>
                <a:latin typeface="Arial"/>
                <a:cs typeface="Arial"/>
              </a:rPr>
              <a:t>сплошное</a:t>
            </a:r>
            <a:r>
              <a:rPr lang="ru-RU" sz="1300" b="1" dirty="0">
                <a:solidFill>
                  <a:srgbClr val="386294"/>
                </a:solidFill>
                <a:latin typeface="Arial"/>
                <a:cs typeface="Arial"/>
              </a:rPr>
              <a:t> </a:t>
            </a:r>
            <a:r>
              <a:rPr lang="ru-RU" sz="1300" b="1" dirty="0" smtClean="0">
                <a:solidFill>
                  <a:srgbClr val="386294"/>
                </a:solidFill>
                <a:latin typeface="Arial"/>
                <a:cs typeface="Arial"/>
              </a:rPr>
              <a:t>обследование)</a:t>
            </a:r>
            <a:endParaRPr sz="1100" b="1" dirty="0">
              <a:solidFill>
                <a:srgbClr val="386294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5129" y="1637569"/>
            <a:ext cx="2682191" cy="110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Данные</a:t>
            </a:r>
            <a:r>
              <a:rPr sz="24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прямого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статистического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681"/>
              </a:lnSpc>
              <a:spcBef>
                <a:spcPts val="18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наблюдения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2418" y="1980915"/>
            <a:ext cx="32978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8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Малые</a:t>
            </a:r>
            <a:r>
              <a:rPr sz="1300" b="1" spc="11" dirty="0">
                <a:solidFill>
                  <a:srgbClr val="335A89"/>
                </a:solidFill>
                <a:latin typeface="Times New Roman"/>
                <a:cs typeface="Times New Roman"/>
              </a:rPr>
              <a:t> </a:t>
            </a:r>
            <a:r>
              <a:rPr sz="1300" b="1" dirty="0" smtClean="0">
                <a:solidFill>
                  <a:srgbClr val="335A89"/>
                </a:solidFill>
                <a:latin typeface="Arial"/>
                <a:cs typeface="Arial"/>
              </a:rPr>
              <a:t>и</a:t>
            </a:r>
            <a:r>
              <a:rPr sz="1300" b="1" spc="21" dirty="0" smtClean="0">
                <a:solidFill>
                  <a:srgbClr val="335A89"/>
                </a:solidFill>
                <a:latin typeface="Times New Roman"/>
                <a:cs typeface="Times New Roman"/>
              </a:rPr>
              <a:t> </a:t>
            </a:r>
            <a:r>
              <a:rPr sz="1300" b="1" dirty="0" err="1" smtClean="0">
                <a:solidFill>
                  <a:srgbClr val="335A89"/>
                </a:solidFill>
                <a:latin typeface="Arial"/>
                <a:cs typeface="Arial"/>
              </a:rPr>
              <a:t>микро</a:t>
            </a:r>
            <a:r>
              <a:rPr lang="ru-RU" sz="1300" b="1" dirty="0" smtClean="0">
                <a:solidFill>
                  <a:srgbClr val="335A89"/>
                </a:solidFill>
                <a:latin typeface="Arial"/>
                <a:cs typeface="Arial"/>
              </a:rPr>
              <a:t> </a:t>
            </a:r>
            <a: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  <a:t>предприятия</a:t>
            </a:r>
            <a:b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</a:br>
            <a:r>
              <a:rPr sz="1300" b="1" dirty="0">
                <a:solidFill>
                  <a:srgbClr val="335A89"/>
                </a:solidFill>
                <a:latin typeface="Arial"/>
                <a:cs typeface="Arial"/>
              </a:rPr>
              <a:t>(</a:t>
            </a: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выборочное</a:t>
            </a:r>
            <a: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  <a:t> </a:t>
            </a:r>
            <a:r>
              <a:rPr lang="ru-RU" sz="1300" b="1" dirty="0" smtClean="0">
                <a:solidFill>
                  <a:srgbClr val="335A89"/>
                </a:solidFill>
                <a:latin typeface="Arial"/>
                <a:cs typeface="Arial"/>
              </a:rPr>
              <a:t>обследование</a:t>
            </a:r>
            <a:r>
              <a:rPr sz="1300" b="1" dirty="0" smtClean="0">
                <a:solidFill>
                  <a:srgbClr val="386294"/>
                </a:solidFill>
                <a:latin typeface="Arial"/>
                <a:cs typeface="Arial"/>
              </a:rPr>
              <a:t>)</a:t>
            </a:r>
            <a:endParaRPr sz="1300" b="1" dirty="0">
              <a:solidFill>
                <a:srgbClr val="386294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2744" y="2821945"/>
            <a:ext cx="34670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8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Лизингодатели</a:t>
            </a:r>
            <a:r>
              <a:rPr sz="1300" b="1" spc="-10" dirty="0">
                <a:solidFill>
                  <a:srgbClr val="335A89"/>
                </a:solidFill>
                <a:latin typeface="Times New Roman"/>
                <a:cs typeface="Times New Roman"/>
              </a:rPr>
              <a:t> </a:t>
            </a:r>
            <a:endParaRPr lang="ru-RU" sz="1300" b="1" spc="-10" dirty="0" smtClean="0">
              <a:solidFill>
                <a:srgbClr val="335A89"/>
              </a:solidFill>
              <a:latin typeface="Times New Roman"/>
              <a:cs typeface="Times New Roman"/>
            </a:endParaRPr>
          </a:p>
          <a:p>
            <a:pPr>
              <a:lnSpc>
                <a:spcPts val="1228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smtClean="0">
                <a:solidFill>
                  <a:srgbClr val="335A89"/>
                </a:solidFill>
                <a:latin typeface="Arial"/>
                <a:cs typeface="Arial"/>
              </a:rPr>
              <a:t>(</a:t>
            </a: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сплошное</a:t>
            </a:r>
            <a: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  <a:t> обследование</a:t>
            </a:r>
            <a:r>
              <a:rPr sz="1300" b="1" dirty="0">
                <a:solidFill>
                  <a:srgbClr val="335A89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20970" y="3859721"/>
            <a:ext cx="284442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Затраты</a:t>
            </a:r>
            <a:r>
              <a:rPr b="1" spc="58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населения</a:t>
            </a:r>
            <a:r>
              <a:rPr b="1" spc="30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13535" y="4127124"/>
            <a:ext cx="1804462" cy="744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Расчетные</a:t>
            </a:r>
          </a:p>
          <a:p>
            <a:pPr>
              <a:lnSpc>
                <a:spcPts val="2681"/>
              </a:lnSpc>
              <a:spcBef>
                <a:spcPts val="198"/>
              </a:spcBef>
              <a:spcAft>
                <a:spcPct val="0"/>
              </a:spcAft>
            </a:pPr>
            <a:r>
              <a:rPr sz="2400" b="1">
                <a:solidFill>
                  <a:srgbClr val="334285"/>
                </a:solidFill>
                <a:latin typeface="Arial"/>
                <a:cs typeface="Arial"/>
              </a:rPr>
              <a:t>данные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21605" y="4134016"/>
            <a:ext cx="4177852" cy="84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строительство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;</a:t>
            </a:r>
          </a:p>
          <a:p>
            <a:pPr>
              <a:lnSpc>
                <a:spcPts val="2010"/>
              </a:lnSpc>
              <a:spcBef>
                <a:spcPts val="198"/>
              </a:spcBef>
              <a:spcAft>
                <a:spcPct val="0"/>
              </a:spcAft>
            </a:pP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2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Изменение</a:t>
            </a:r>
            <a:r>
              <a:rPr b="1" spc="9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стоимости</a:t>
            </a:r>
            <a:r>
              <a:rPr b="1" spc="125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проданных</a:t>
            </a:r>
            <a:endParaRPr b="1" dirty="0">
              <a:solidFill>
                <a:srgbClr val="334285"/>
              </a:solidFill>
              <a:latin typeface="Arial"/>
              <a:cs typeface="Arial"/>
            </a:endParaRPr>
          </a:p>
          <a:p>
            <a:pPr>
              <a:lnSpc>
                <a:spcPts val="2010"/>
              </a:lnSpc>
              <a:spcBef>
                <a:spcPts val="136"/>
              </a:spcBef>
              <a:spcAft>
                <a:spcPct val="0"/>
              </a:spcAft>
            </a:pP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вновь</a:t>
            </a:r>
            <a:r>
              <a:rPr b="1" spc="7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построенных</a:t>
            </a:r>
            <a:r>
              <a:rPr b="1" spc="104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334285"/>
                </a:solidFill>
                <a:latin typeface="Arial"/>
                <a:cs typeface="Arial"/>
              </a:rPr>
              <a:t>активов</a:t>
            </a:r>
            <a:r>
              <a:rPr b="1" dirty="0">
                <a:solidFill>
                  <a:srgbClr val="334285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220970" y="4955655"/>
            <a:ext cx="4496168" cy="568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  <a:spcBef>
                <a:spcPct val="0"/>
              </a:spcBef>
              <a:spcAft>
                <a:spcPct val="0"/>
              </a:spcAft>
            </a:pP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b="1" spc="11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Другие</a:t>
            </a:r>
            <a:r>
              <a:rPr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затраты,</a:t>
            </a:r>
            <a:r>
              <a:rPr b="1" spc="3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не</a:t>
            </a:r>
            <a:r>
              <a:rPr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наблюдаемые</a:t>
            </a:r>
          </a:p>
          <a:p>
            <a:pPr marL="635">
              <a:lnSpc>
                <a:spcPts val="2010"/>
              </a:lnSpc>
              <a:spcBef>
                <a:spcPts val="153"/>
              </a:spcBef>
              <a:spcAft>
                <a:spcPct val="0"/>
              </a:spcAft>
            </a:pP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прямыми</a:t>
            </a:r>
            <a:r>
              <a:rPr b="1" spc="-3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статистическими</a:t>
            </a:r>
            <a:r>
              <a:rPr b="1" spc="3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334285"/>
                </a:solidFill>
                <a:latin typeface="Arial"/>
                <a:cs typeface="Arial"/>
              </a:rPr>
              <a:t>методами.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736959" y="6428689"/>
            <a:ext cx="265410" cy="268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8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3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kern="1200" dirty="0">
                <a:solidFill>
                  <a:srgbClr val="1F497D"/>
                </a:solidFill>
                <a:latin typeface="Arial" panose="020B0604020202020204"/>
                <a:cs typeface="Times New Roman"/>
              </a:rPr>
              <a:t>ПЕМЬСТАТ</a:t>
            </a:r>
            <a:endParaRPr lang="ru-RU" sz="1400" kern="1200" dirty="0">
              <a:solidFill>
                <a:prstClr val="black"/>
              </a:solidFill>
              <a:latin typeface="Arial" panose="020B0604020202020204"/>
              <a:cs typeface="Times New Roman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480072" y="5134270"/>
            <a:ext cx="2925725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официальной статистической методологией определения инвестиций в основной капитал на региональном уровне, утвержденной приказом Росстата от 18.09.2014 № 569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3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7932419" y="2393334"/>
            <a:ext cx="322707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8"/>
              </a:lnSpc>
              <a:spcBef>
                <a:spcPct val="0"/>
              </a:spcBef>
              <a:spcAft>
                <a:spcPct val="0"/>
              </a:spcAft>
            </a:pP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Малые</a:t>
            </a:r>
            <a:r>
              <a:rPr sz="1300" b="1" spc="11" dirty="0">
                <a:solidFill>
                  <a:srgbClr val="335A89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335A89"/>
                </a:solidFill>
                <a:latin typeface="Arial"/>
                <a:cs typeface="Arial"/>
              </a:rPr>
              <a:t>и</a:t>
            </a:r>
            <a:r>
              <a:rPr sz="1300" b="1" spc="21" dirty="0">
                <a:solidFill>
                  <a:srgbClr val="335A89"/>
                </a:solidFill>
                <a:latin typeface="Times New Roman"/>
                <a:cs typeface="Times New Roman"/>
              </a:rPr>
              <a:t> </a:t>
            </a:r>
            <a:r>
              <a:rPr sz="1300" b="1" dirty="0" err="1">
                <a:solidFill>
                  <a:srgbClr val="335A89"/>
                </a:solidFill>
                <a:latin typeface="Arial"/>
                <a:cs typeface="Arial"/>
              </a:rPr>
              <a:t>микро</a:t>
            </a:r>
            <a: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  <a:t> предприятия</a:t>
            </a:r>
            <a:br>
              <a:rPr lang="ru-RU" sz="1300" b="1" dirty="0">
                <a:solidFill>
                  <a:srgbClr val="335A89"/>
                </a:solidFill>
                <a:latin typeface="Arial"/>
                <a:cs typeface="Arial"/>
              </a:rPr>
            </a:br>
            <a:r>
              <a:rPr sz="1300" b="1" dirty="0" smtClean="0">
                <a:solidFill>
                  <a:srgbClr val="335A89"/>
                </a:solidFill>
                <a:latin typeface="Arial"/>
                <a:cs typeface="Arial"/>
              </a:rPr>
              <a:t>(</a:t>
            </a:r>
            <a:r>
              <a:rPr lang="ru-RU" sz="1300" b="1" dirty="0" smtClean="0">
                <a:solidFill>
                  <a:srgbClr val="335A89"/>
                </a:solidFill>
                <a:latin typeface="Arial"/>
                <a:cs typeface="Arial"/>
              </a:rPr>
              <a:t>сплошное обследование</a:t>
            </a:r>
            <a:r>
              <a:rPr sz="1300" b="1" dirty="0" smtClean="0">
                <a:solidFill>
                  <a:srgbClr val="386294"/>
                </a:solidFill>
                <a:latin typeface="Arial"/>
                <a:cs typeface="Arial"/>
              </a:rPr>
              <a:t>)</a:t>
            </a:r>
            <a:endParaRPr sz="1300" b="1" dirty="0">
              <a:solidFill>
                <a:srgbClr val="38629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075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"/>
          <p:cNvSpPr/>
          <p:nvPr/>
        </p:nvSpPr>
        <p:spPr>
          <a:xfrm>
            <a:off x="421982" y="3273031"/>
            <a:ext cx="1085215" cy="11226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80072" y="1636153"/>
            <a:ext cx="1148060" cy="10748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7433"/>
            <a:ext cx="219913" cy="457695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7992"/>
            <a:ext cx="219595" cy="73837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1188" y="2810256"/>
            <a:ext cx="459105" cy="47561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0677" y="1362329"/>
            <a:ext cx="7791323" cy="534860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240" y="63"/>
            <a:ext cx="11479402" cy="8998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941" y="144423"/>
            <a:ext cx="10730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sz="1500" b="1" spc="-7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2139" y="527867"/>
            <a:ext cx="102420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Формирование</a:t>
            </a:r>
            <a:r>
              <a:rPr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Arial"/>
                <a:cs typeface="Arial"/>
              </a:rPr>
              <a:t>квартальных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334285"/>
                </a:solidFill>
                <a:latin typeface="Arial"/>
                <a:cs typeface="Arial"/>
              </a:rPr>
              <a:t>итогов</a:t>
            </a:r>
            <a:r>
              <a:rPr sz="28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4285"/>
                </a:solidFill>
                <a:latin typeface="Arial"/>
                <a:cs typeface="Arial"/>
              </a:rPr>
              <a:t>по</a:t>
            </a:r>
            <a:r>
              <a:rPr sz="2800" b="1" spc="-47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334285"/>
                </a:solidFill>
                <a:latin typeface="Arial"/>
                <a:cs typeface="Arial"/>
              </a:rPr>
              <a:t>инвестициям</a:t>
            </a: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</a:p>
          <a:p>
            <a:pPr marL="0" marR="0">
              <a:lnSpc>
                <a:spcPts val="312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4285"/>
                </a:solidFill>
                <a:latin typeface="Arial"/>
                <a:cs typeface="Arial"/>
              </a:rPr>
              <a:t>в основной капитал</a:t>
            </a:r>
            <a:endParaRPr sz="28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2440" y="1637569"/>
            <a:ext cx="2685848" cy="111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Данные</a:t>
            </a:r>
            <a:r>
              <a:rPr sz="2400" b="1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прямого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203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статистического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наблюдения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98865" y="1997877"/>
            <a:ext cx="3085003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Крупные</a:t>
            </a:r>
            <a:r>
              <a:rPr sz="1400" b="1" spc="25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A1162F"/>
                </a:solidFill>
                <a:latin typeface="Arial"/>
                <a:cs typeface="Arial"/>
              </a:rPr>
              <a:t>и</a:t>
            </a:r>
            <a:r>
              <a:rPr sz="1400" b="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средние</a:t>
            </a:r>
            <a:r>
              <a:rPr sz="1400" b="1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организации</a:t>
            </a:r>
            <a:r>
              <a:rPr sz="1400" b="1" dirty="0">
                <a:solidFill>
                  <a:srgbClr val="A1162F"/>
                </a:solidFill>
                <a:latin typeface="Arial"/>
                <a:cs typeface="Arial"/>
              </a:rPr>
              <a:t>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 dirty="0" err="1">
                <a:solidFill>
                  <a:srgbClr val="A1162F"/>
                </a:solidFill>
                <a:latin typeface="Arial"/>
                <a:cs typeface="Arial"/>
              </a:rPr>
              <a:t>ежеквартально</a:t>
            </a:r>
            <a:r>
              <a:rPr sz="1400" b="1" spc="-46" dirty="0">
                <a:solidFill>
                  <a:srgbClr val="A1162F"/>
                </a:solidFill>
                <a:latin typeface="Times New Roman"/>
                <a:cs typeface="Times New Roman"/>
              </a:rPr>
              <a:t> </a:t>
            </a:r>
            <a:endParaRPr lang="ru-RU" sz="1400" b="1" spc="-46" dirty="0" smtClean="0">
              <a:solidFill>
                <a:srgbClr val="A1162F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ct val="0"/>
              </a:spcAft>
            </a:pPr>
            <a:r>
              <a:rPr sz="1400" b="1" dirty="0" smtClean="0">
                <a:solidFill>
                  <a:srgbClr val="A1162F"/>
                </a:solidFill>
                <a:latin typeface="Arial"/>
                <a:cs typeface="Arial"/>
              </a:rPr>
              <a:t>(</a:t>
            </a:r>
            <a:r>
              <a:rPr sz="1400" b="1" dirty="0" err="1" smtClean="0">
                <a:solidFill>
                  <a:srgbClr val="A1162F"/>
                </a:solidFill>
                <a:latin typeface="Arial"/>
                <a:cs typeface="Arial"/>
              </a:rPr>
              <a:t>сплошное</a:t>
            </a:r>
            <a:r>
              <a:rPr lang="ru-RU" sz="1400" b="1" dirty="0" smtClean="0">
                <a:solidFill>
                  <a:srgbClr val="A1162F"/>
                </a:solidFill>
                <a:latin typeface="Arial"/>
                <a:cs typeface="Arial"/>
              </a:rPr>
              <a:t> обследование</a:t>
            </a:r>
            <a:r>
              <a:rPr sz="1400" b="1" dirty="0" smtClean="0">
                <a:solidFill>
                  <a:srgbClr val="A1162F"/>
                </a:solidFill>
                <a:latin typeface="Arial"/>
                <a:cs typeface="Arial"/>
              </a:rPr>
              <a:t>)</a:t>
            </a:r>
            <a:endParaRPr sz="1400" b="1" dirty="0">
              <a:solidFill>
                <a:srgbClr val="A1162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7340" y="2019192"/>
            <a:ext cx="3057182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2000" b="1" spc="-3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334285"/>
                </a:solidFill>
                <a:latin typeface="Arial"/>
                <a:cs typeface="Arial"/>
              </a:rPr>
              <a:t>Данные</a:t>
            </a:r>
            <a:r>
              <a:rPr sz="2000" b="1" spc="3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334285"/>
                </a:solidFill>
                <a:latin typeface="Arial"/>
                <a:cs typeface="Arial"/>
              </a:rPr>
              <a:t>формы</a:t>
            </a:r>
            <a:r>
              <a:rPr sz="2000" b="1" spc="52" dirty="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№П-2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4635" y="2980832"/>
            <a:ext cx="21339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Малые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предприятия;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34635" y="3407527"/>
            <a:ext cx="204259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</a:t>
            </a:r>
            <a:r>
              <a:rPr sz="1400" b="1" spc="14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Микропредприятия;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20545" y="3468566"/>
            <a:ext cx="2291357" cy="74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ct val="0"/>
              </a:spcBef>
              <a:spcAft>
                <a:spcPct val="0"/>
              </a:spcAft>
            </a:pPr>
            <a:r>
              <a:rPr sz="2400" b="1" spc="-10" dirty="0" err="1">
                <a:solidFill>
                  <a:srgbClr val="334285"/>
                </a:solidFill>
                <a:latin typeface="Arial"/>
                <a:cs typeface="Arial"/>
              </a:rPr>
              <a:t>Коэффициент</a:t>
            </a:r>
            <a:endParaRPr sz="2400" b="1" spc="-10" dirty="0">
              <a:solidFill>
                <a:srgbClr val="334285"/>
              </a:solidFill>
              <a:latin typeface="Arial"/>
              <a:cs typeface="Arial"/>
            </a:endParaRPr>
          </a:p>
          <a:p>
            <a:pPr marL="0" marR="0">
              <a:lnSpc>
                <a:spcPts val="2681"/>
              </a:lnSpc>
              <a:spcBef>
                <a:spcPts val="131"/>
              </a:spcBef>
              <a:spcAft>
                <a:spcPct val="0"/>
              </a:spcAft>
            </a:pPr>
            <a:r>
              <a:rPr sz="2400" b="1" dirty="0" err="1">
                <a:solidFill>
                  <a:srgbClr val="334285"/>
                </a:solidFill>
                <a:latin typeface="Arial"/>
                <a:cs typeface="Arial"/>
              </a:rPr>
              <a:t>досчета</a:t>
            </a:r>
            <a:endParaRPr sz="2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4635" y="3834221"/>
            <a:ext cx="3543047" cy="66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Индивидуальные</a:t>
            </a:r>
            <a:r>
              <a:rPr sz="1400" b="1" spc="1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предприниматели;</a:t>
            </a:r>
          </a:p>
          <a:p>
            <a:pPr marL="0" marR="0">
              <a:lnSpc>
                <a:spcPts val="1564"/>
              </a:lnSpc>
              <a:spcBef>
                <a:spcPts val="1745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Финансовый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лизинг;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7360" y="4583749"/>
            <a:ext cx="2925725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официальной статистической методологией определения инвестиций в основной капитал на региональном уровне, утвержденной приказом Росстата от 18.09.2014 № 569</a:t>
            </a:r>
            <a:endParaRPr sz="1400" b="1" dirty="0">
              <a:solidFill>
                <a:srgbClr val="334285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4635" y="4687611"/>
            <a:ext cx="3661462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Затраты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населения</a:t>
            </a:r>
            <a:r>
              <a:rPr sz="1400" b="1" spc="-32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строительство;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34635" y="5114305"/>
            <a:ext cx="4171540" cy="66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Прирост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инвестиций</a:t>
            </a:r>
            <a:r>
              <a:rPr sz="1400" b="1" spc="1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основной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капитал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по</a:t>
            </a:r>
          </a:p>
          <a:p>
            <a:pPr marL="635" marR="0">
              <a:lnSpc>
                <a:spcPts val="1564"/>
              </a:lnSpc>
              <a:spcBef>
                <a:spcPts val="7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проданным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вновь</a:t>
            </a:r>
            <a:r>
              <a:rPr sz="1400" b="1" spc="19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построенным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жилым</a:t>
            </a:r>
          </a:p>
          <a:p>
            <a:pPr marL="635" marR="0">
              <a:lnSpc>
                <a:spcPts val="1564"/>
              </a:lnSpc>
              <a:spcBef>
                <a:spcPts val="115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домам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и</a:t>
            </a:r>
            <a:r>
              <a:rPr sz="1400" b="1" spc="3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нежилым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зданиям;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35270" y="5968329"/>
            <a:ext cx="4143787" cy="4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- Другие</a:t>
            </a:r>
            <a:r>
              <a:rPr sz="1400" b="1" spc="14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затраты,</a:t>
            </a:r>
            <a:r>
              <a:rPr sz="1400" b="1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не</a:t>
            </a:r>
            <a:r>
              <a:rPr sz="1400" b="1" spc="-2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наблюдаемые</a:t>
            </a:r>
            <a:r>
              <a:rPr sz="1400" b="1" spc="-35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прямыми</a:t>
            </a:r>
          </a:p>
          <a:p>
            <a:pPr marL="0" marR="0">
              <a:lnSpc>
                <a:spcPts val="1564"/>
              </a:lnSpc>
              <a:spcBef>
                <a:spcPts val="56"/>
              </a:spcBef>
              <a:spcAft>
                <a:spcPct val="0"/>
              </a:spcAft>
            </a:pP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статистическими</a:t>
            </a:r>
            <a:r>
              <a:rPr sz="1400" b="1" spc="40">
                <a:solidFill>
                  <a:srgbClr val="334285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334285"/>
                </a:solidFill>
                <a:latin typeface="Arial"/>
                <a:cs typeface="Arial"/>
              </a:rPr>
              <a:t>методами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736959" y="6428689"/>
            <a:ext cx="265410" cy="268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7E7E7E"/>
                </a:solidFill>
                <a:latin typeface="Microsoft Sans Serif"/>
                <a:cs typeface="Microsoft Sans Serif"/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0496" y="5796534"/>
            <a:ext cx="914400" cy="914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xmlns="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/>
                <a:cs typeface="Times New Roman"/>
              </a:rPr>
              <a:t>ПЕМЬСТАТ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Times New Roman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AF24F8E-C5ED-4EB2-89B4-A65CF6699CD0}"/>
              </a:ext>
            </a:extLst>
          </p:cNvPr>
          <p:cNvGrpSpPr/>
          <p:nvPr/>
        </p:nvGrpSpPr>
        <p:grpSpPr>
          <a:xfrm>
            <a:off x="11665774" y="5697966"/>
            <a:ext cx="494109" cy="499100"/>
            <a:chOff x="9699205" y="5186438"/>
            <a:chExt cx="440055" cy="444500"/>
          </a:xfrm>
        </p:grpSpPr>
        <p:sp>
          <p:nvSpPr>
            <p:cNvPr id="30" name="object 16">
              <a:extLst>
                <a:ext uri="{FF2B5EF4-FFF2-40B4-BE49-F238E27FC236}">
                  <a16:creationId xmlns:a16="http://schemas.microsoft.com/office/drawing/2014/main" xmlns="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xmlns="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7"/>
  <p:tag name="AS_OS" val="Microsoft Windows NT 10.0.14393.0"/>
  <p:tag name="AS_RELEASE_DATE" val="2021.09.14"/>
  <p:tag name="AS_TITLE" val="Aspose.Slides for .NET Standard 2.0"/>
  <p:tag name="AS_VERSION" val="21.9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10.xml><?xml version="1.0" encoding="utf-8"?>
<a:theme xmlns:a="http://schemas.openxmlformats.org/drawingml/2006/main" name="1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0002B"/>
        </a:solidFill>
      </a:spPr>
      <a:bodyPr wrap="square" lIns="0" tIns="0" rIns="0" bIns="0" rtlCol="0"/>
      <a:lstStyle>
        <a:defPPr algn="l" rtl="0">
          <a:defRPr kern="1200">
            <a:solidFill>
              <a:prstClr val="black"/>
            </a:solidFill>
            <a:latin typeface="Calibri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1793</Words>
  <Application>Microsoft Office PowerPoint</Application>
  <PresentationFormat>Произвольный</PresentationFormat>
  <Paragraphs>589</Paragraphs>
  <Slides>24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Theme Office</vt:lpstr>
      <vt:lpstr>3_Тема Office</vt:lpstr>
      <vt:lpstr>Тема Office</vt:lpstr>
      <vt:lpstr>1_Тема Office</vt:lpstr>
      <vt:lpstr>2_Theme Office</vt:lpstr>
      <vt:lpstr>4_Theme Office</vt:lpstr>
      <vt:lpstr>2_Тема Office</vt:lpstr>
      <vt:lpstr>5_Theme Office</vt:lpstr>
      <vt:lpstr>4_Тема Office</vt:lpstr>
      <vt:lpstr>1_Theme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GroupDocsApp</dc:creator>
  <cp:lastModifiedBy>Николайчук Лариса Петровна</cp:lastModifiedBy>
  <cp:revision>167</cp:revision>
  <cp:lastPrinted>2021-11-23T10:23:16Z</cp:lastPrinted>
  <dcterms:modified xsi:type="dcterms:W3CDTF">2021-12-15T05:13:05Z</dcterms:modified>
</cp:coreProperties>
</file>